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p:sldMasterIdLst>
    <p:sldMasterId id="2147483648" r:id="rId2"/>
    <p:sldMasterId id="2147483661" r:id="rId3"/>
    <p:sldMasterId id="2147483687" r:id="rId4"/>
  </p:sldMasterIdLst>
  <p:notesMasterIdLst>
    <p:notesMasterId r:id="rId29"/>
  </p:notesMasterIdLst>
  <p:handoutMasterIdLst>
    <p:handoutMasterId r:id="rId30"/>
  </p:handoutMasterIdLst>
  <p:sldIdLst>
    <p:sldId id="278" r:id="rId5"/>
    <p:sldId id="386" r:id="rId6"/>
    <p:sldId id="340" r:id="rId7"/>
    <p:sldId id="341" r:id="rId8"/>
    <p:sldId id="364" r:id="rId9"/>
    <p:sldId id="357" r:id="rId10"/>
    <p:sldId id="358" r:id="rId11"/>
    <p:sldId id="359" r:id="rId12"/>
    <p:sldId id="360" r:id="rId13"/>
    <p:sldId id="361" r:id="rId14"/>
    <p:sldId id="362" r:id="rId15"/>
    <p:sldId id="363" r:id="rId16"/>
    <p:sldId id="365" r:id="rId17"/>
    <p:sldId id="368" r:id="rId18"/>
    <p:sldId id="381" r:id="rId19"/>
    <p:sldId id="385" r:id="rId20"/>
    <p:sldId id="380" r:id="rId21"/>
    <p:sldId id="382" r:id="rId22"/>
    <p:sldId id="387" r:id="rId23"/>
    <p:sldId id="388" r:id="rId24"/>
    <p:sldId id="370" r:id="rId25"/>
    <p:sldId id="383" r:id="rId26"/>
    <p:sldId id="384" r:id="rId27"/>
    <p:sldId id="310" r:id="rId28"/>
  </p:sldIdLst>
  <p:sldSz cx="9906000" cy="6858000" type="A4"/>
  <p:notesSz cx="6794500" cy="9931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99"/>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45" autoAdjust="0"/>
    <p:restoredTop sz="90377" autoAdjust="0"/>
  </p:normalViewPr>
  <p:slideViewPr>
    <p:cSldViewPr snapToGrid="0">
      <p:cViewPr varScale="1">
        <p:scale>
          <a:sx n="73" d="100"/>
          <a:sy n="73" d="100"/>
        </p:scale>
        <p:origin x="486" y="78"/>
      </p:cViewPr>
      <p:guideLst/>
    </p:cSldViewPr>
  </p:slid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9.xml" Id="rId13" /><Relationship Type="http://schemas.openxmlformats.org/officeDocument/2006/relationships/slide" Target="slides/slide14.xml" Id="rId18" /><Relationship Type="http://schemas.openxmlformats.org/officeDocument/2006/relationships/slide" Target="slides/slide22.xml" Id="rId26" /><Relationship Type="http://schemas.openxmlformats.org/officeDocument/2006/relationships/slideMaster" Target="slideMasters/slideMaster2.xml" Id="rId3" /><Relationship Type="http://schemas.openxmlformats.org/officeDocument/2006/relationships/slide" Target="slides/slide17.xml" Id="rId21" /><Relationship Type="http://schemas.openxmlformats.org/officeDocument/2006/relationships/tableStyles" Target="tableStyles.xml" Id="rId34" /><Relationship Type="http://schemas.openxmlformats.org/officeDocument/2006/relationships/slide" Target="slides/slide3.xml" Id="rId7" /><Relationship Type="http://schemas.openxmlformats.org/officeDocument/2006/relationships/slide" Target="slides/slide8.xml" Id="rId12" /><Relationship Type="http://schemas.openxmlformats.org/officeDocument/2006/relationships/slide" Target="slides/slide13.xml" Id="rId17" /><Relationship Type="http://schemas.openxmlformats.org/officeDocument/2006/relationships/slide" Target="slides/slide21.xml" Id="rId25" /><Relationship Type="http://schemas.openxmlformats.org/officeDocument/2006/relationships/theme" Target="theme/theme1.xml" Id="rId33" /><Relationship Type="http://schemas.openxmlformats.org/officeDocument/2006/relationships/slideMaster" Target="slideMasters/slideMaster1.xml" Id="rId2" /><Relationship Type="http://schemas.openxmlformats.org/officeDocument/2006/relationships/slide" Target="slides/slide12.xml" Id="rId16" /><Relationship Type="http://schemas.openxmlformats.org/officeDocument/2006/relationships/slide" Target="slides/slide16.xml" Id="rId20" /><Relationship Type="http://schemas.openxmlformats.org/officeDocument/2006/relationships/notesMaster" Target="notesMasters/notesMaster1.xml" Id="rId29" /><Relationship Type="http://schemas.openxmlformats.org/officeDocument/2006/relationships/customXml" Target="../customXml/item1.xml" Id="rId1" /><Relationship Type="http://schemas.openxmlformats.org/officeDocument/2006/relationships/slide" Target="slides/slide2.xml" Id="rId6" /><Relationship Type="http://schemas.openxmlformats.org/officeDocument/2006/relationships/slide" Target="slides/slide7.xml" Id="rId11" /><Relationship Type="http://schemas.openxmlformats.org/officeDocument/2006/relationships/slide" Target="slides/slide20.xml" Id="rId24" /><Relationship Type="http://schemas.openxmlformats.org/officeDocument/2006/relationships/viewProps" Target="viewProps.xml" Id="rId32" /><Relationship Type="http://schemas.openxmlformats.org/officeDocument/2006/relationships/slide" Target="slides/slide1.xml" Id="rId5" /><Relationship Type="http://schemas.openxmlformats.org/officeDocument/2006/relationships/slide" Target="slides/slide11.xml" Id="rId15" /><Relationship Type="http://schemas.openxmlformats.org/officeDocument/2006/relationships/slide" Target="slides/slide19.xml" Id="rId23" /><Relationship Type="http://schemas.openxmlformats.org/officeDocument/2006/relationships/slide" Target="slides/slide24.xml" Id="rId28" /><Relationship Type="http://schemas.openxmlformats.org/officeDocument/2006/relationships/slide" Target="slides/slide6.xml" Id="rId10" /><Relationship Type="http://schemas.openxmlformats.org/officeDocument/2006/relationships/slide" Target="slides/slide15.xml" Id="rId19" /><Relationship Type="http://schemas.openxmlformats.org/officeDocument/2006/relationships/presProps" Target="presProps.xml" Id="rId31" /><Relationship Type="http://schemas.openxmlformats.org/officeDocument/2006/relationships/slideMaster" Target="slideMasters/slideMaster3.xml" Id="rId4" /><Relationship Type="http://schemas.openxmlformats.org/officeDocument/2006/relationships/slide" Target="slides/slide5.xml" Id="rId9" /><Relationship Type="http://schemas.openxmlformats.org/officeDocument/2006/relationships/slide" Target="slides/slide10.xml" Id="rId14" /><Relationship Type="http://schemas.openxmlformats.org/officeDocument/2006/relationships/slide" Target="slides/slide18.xml" Id="rId22" /><Relationship Type="http://schemas.openxmlformats.org/officeDocument/2006/relationships/slide" Target="slides/slide23.xml" Id="rId27" /><Relationship Type="http://schemas.openxmlformats.org/officeDocument/2006/relationships/handoutMaster" Target="handoutMasters/handoutMaster1.xml" Id="rId30" /><Relationship Type="http://schemas.openxmlformats.org/officeDocument/2006/relationships/slide" Target="slides/slide4.xml" Id="rId8" /><Relationship Type="http://schemas.openxmlformats.org/officeDocument/2006/relationships/customXml" Target="/customXML/item2.xml" Id="R7e952c72" /><Relationship Type="http://schemas.openxmlformats.org/officeDocument/2006/relationships/customXml" Target="/customXML/item3.xml" Id="R800b391f"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0BE853-0F2B-4233-88AA-981B48BF1D6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BCF43569-5938-43EF-93BB-3EB6B83A4732}">
      <dgm:prSet phldrT="[Text]"/>
      <dgm:spPr/>
      <dgm:t>
        <a:bodyPr/>
        <a:lstStyle/>
        <a:p>
          <a:r>
            <a:rPr lang="en-US" dirty="0" smtClean="0"/>
            <a:t>Sponsor</a:t>
          </a:r>
          <a:endParaRPr lang="en-US" dirty="0"/>
        </a:p>
      </dgm:t>
    </dgm:pt>
    <dgm:pt modelId="{54896C1F-D747-4774-AB60-9F4791B2AF11}" type="parTrans" cxnId="{25D878D2-7C6B-493C-9AA9-8A3D48505A65}">
      <dgm:prSet/>
      <dgm:spPr/>
      <dgm:t>
        <a:bodyPr/>
        <a:lstStyle/>
        <a:p>
          <a:endParaRPr lang="en-US"/>
        </a:p>
      </dgm:t>
    </dgm:pt>
    <dgm:pt modelId="{EEBE4B47-752E-455E-94B3-32746CEBCA84}" type="sibTrans" cxnId="{25D878D2-7C6B-493C-9AA9-8A3D48505A65}">
      <dgm:prSet/>
      <dgm:spPr/>
      <dgm:t>
        <a:bodyPr/>
        <a:lstStyle/>
        <a:p>
          <a:endParaRPr lang="en-US"/>
        </a:p>
      </dgm:t>
    </dgm:pt>
    <dgm:pt modelId="{37A8B0F6-A21D-42B8-B68E-5F56B2665403}">
      <dgm:prSet phldrT="[Text]" custT="1"/>
      <dgm:spPr/>
      <dgm:t>
        <a:bodyPr/>
        <a:lstStyle/>
        <a:p>
          <a:r>
            <a:rPr lang="en-US" sz="1400" dirty="0" smtClean="0"/>
            <a:t>Author of the trust</a:t>
          </a:r>
          <a:endParaRPr lang="en-US" sz="1400" dirty="0"/>
        </a:p>
      </dgm:t>
    </dgm:pt>
    <dgm:pt modelId="{3E50AF1B-85F2-44C2-AA9D-CCC8CA97A28F}" type="parTrans" cxnId="{E1BF4C45-710D-4A91-AE5D-C9E1FAAA31E7}">
      <dgm:prSet/>
      <dgm:spPr/>
      <dgm:t>
        <a:bodyPr/>
        <a:lstStyle/>
        <a:p>
          <a:endParaRPr lang="en-US"/>
        </a:p>
      </dgm:t>
    </dgm:pt>
    <dgm:pt modelId="{5A77A154-420A-4E89-9564-F395DE760A4B}" type="sibTrans" cxnId="{E1BF4C45-710D-4A91-AE5D-C9E1FAAA31E7}">
      <dgm:prSet/>
      <dgm:spPr/>
      <dgm:t>
        <a:bodyPr/>
        <a:lstStyle/>
        <a:p>
          <a:endParaRPr lang="en-US"/>
        </a:p>
      </dgm:t>
    </dgm:pt>
    <dgm:pt modelId="{9EF12A26-8BFE-43DB-9236-CDF415866404}">
      <dgm:prSet phldrT="[Text]"/>
      <dgm:spPr/>
      <dgm:t>
        <a:bodyPr/>
        <a:lstStyle/>
        <a:p>
          <a:r>
            <a:rPr lang="en-US" dirty="0" smtClean="0"/>
            <a:t>Trustee</a:t>
          </a:r>
          <a:endParaRPr lang="en-US" dirty="0"/>
        </a:p>
      </dgm:t>
    </dgm:pt>
    <dgm:pt modelId="{F48AF4A7-8AE2-45A4-A960-084B8BDBFAFB}" type="parTrans" cxnId="{398FE15D-6F50-438C-808A-186779049187}">
      <dgm:prSet/>
      <dgm:spPr/>
      <dgm:t>
        <a:bodyPr/>
        <a:lstStyle/>
        <a:p>
          <a:endParaRPr lang="en-US"/>
        </a:p>
      </dgm:t>
    </dgm:pt>
    <dgm:pt modelId="{38C90EF1-CF70-4451-A7C3-3AEC7939E1B8}" type="sibTrans" cxnId="{398FE15D-6F50-438C-808A-186779049187}">
      <dgm:prSet/>
      <dgm:spPr/>
      <dgm:t>
        <a:bodyPr/>
        <a:lstStyle/>
        <a:p>
          <a:endParaRPr lang="en-US"/>
        </a:p>
      </dgm:t>
    </dgm:pt>
    <dgm:pt modelId="{96CA1196-979D-4264-9D13-3BED6D2A3029}">
      <dgm:prSet phldrT="[Text]"/>
      <dgm:spPr/>
      <dgm:t>
        <a:bodyPr/>
        <a:lstStyle/>
        <a:p>
          <a:r>
            <a:rPr lang="en-US" dirty="0" smtClean="0"/>
            <a:t>Investment Manager</a:t>
          </a:r>
          <a:endParaRPr lang="en-US" dirty="0"/>
        </a:p>
      </dgm:t>
    </dgm:pt>
    <dgm:pt modelId="{7FCC01E6-4AEC-4254-890A-1A5C3AA2C590}" type="sibTrans" cxnId="{60752F22-7D62-4325-9EB0-7FB329CBB727}">
      <dgm:prSet/>
      <dgm:spPr/>
      <dgm:t>
        <a:bodyPr/>
        <a:lstStyle/>
        <a:p>
          <a:endParaRPr lang="en-US"/>
        </a:p>
      </dgm:t>
    </dgm:pt>
    <dgm:pt modelId="{46F25FAE-7D57-4EFF-BC95-31B501418BC0}" type="parTrans" cxnId="{60752F22-7D62-4325-9EB0-7FB329CBB727}">
      <dgm:prSet/>
      <dgm:spPr/>
      <dgm:t>
        <a:bodyPr/>
        <a:lstStyle/>
        <a:p>
          <a:endParaRPr lang="en-US"/>
        </a:p>
      </dgm:t>
    </dgm:pt>
    <dgm:pt modelId="{D1E01F28-822C-44B5-99C5-B7A872C24D41}">
      <dgm:prSet phldrT="[Text]"/>
      <dgm:spPr/>
      <dgm:t>
        <a:bodyPr/>
        <a:lstStyle/>
        <a:p>
          <a:r>
            <a:rPr lang="en-US" dirty="0" smtClean="0"/>
            <a:t>Project Manager</a:t>
          </a:r>
          <a:endParaRPr lang="en-US" dirty="0"/>
        </a:p>
      </dgm:t>
    </dgm:pt>
    <dgm:pt modelId="{3855C7E3-4487-435E-AA73-9ABB5E2B8F12}" type="parTrans" cxnId="{960E984C-B177-4876-BF22-54AC7C9A4891}">
      <dgm:prSet/>
      <dgm:spPr/>
      <dgm:t>
        <a:bodyPr/>
        <a:lstStyle/>
        <a:p>
          <a:endParaRPr lang="en-US"/>
        </a:p>
      </dgm:t>
    </dgm:pt>
    <dgm:pt modelId="{558C942E-D0CC-4595-8284-B0309E688A61}" type="sibTrans" cxnId="{960E984C-B177-4876-BF22-54AC7C9A4891}">
      <dgm:prSet/>
      <dgm:spPr/>
      <dgm:t>
        <a:bodyPr/>
        <a:lstStyle/>
        <a:p>
          <a:endParaRPr lang="en-US"/>
        </a:p>
      </dgm:t>
    </dgm:pt>
    <dgm:pt modelId="{DF099074-6107-49CC-AC44-D8297FEB798D}">
      <dgm:prSet custT="1"/>
      <dgm:spPr/>
      <dgm:t>
        <a:bodyPr/>
        <a:lstStyle/>
        <a:p>
          <a:r>
            <a:rPr lang="en-US" sz="1400" dirty="0" smtClean="0"/>
            <a:t>Independent debenture trustee registered with SEBI and responsible for holding the </a:t>
          </a:r>
          <a:r>
            <a:rPr lang="en-US" sz="1400" dirty="0" err="1" smtClean="0"/>
            <a:t>InvIT</a:t>
          </a:r>
          <a:r>
            <a:rPr lang="en-US" sz="1400" dirty="0" smtClean="0"/>
            <a:t> assets in trust for, and for the benefit of, the unit holders of the </a:t>
          </a:r>
          <a:r>
            <a:rPr lang="en-US" sz="1400" dirty="0" err="1" smtClean="0"/>
            <a:t>InvIT</a:t>
          </a:r>
          <a:endParaRPr lang="en-US" sz="1400" dirty="0"/>
        </a:p>
      </dgm:t>
    </dgm:pt>
    <dgm:pt modelId="{EA0835EC-E25E-4AAD-B267-8F6136EB1DDD}" type="parTrans" cxnId="{D89089CF-CFC1-451D-B7A0-6AEBE55E69F7}">
      <dgm:prSet/>
      <dgm:spPr/>
      <dgm:t>
        <a:bodyPr/>
        <a:lstStyle/>
        <a:p>
          <a:endParaRPr lang="en-US"/>
        </a:p>
      </dgm:t>
    </dgm:pt>
    <dgm:pt modelId="{ABAAFDE1-F24B-4D0A-ABF1-A105A535DCE0}" type="sibTrans" cxnId="{D89089CF-CFC1-451D-B7A0-6AEBE55E69F7}">
      <dgm:prSet/>
      <dgm:spPr/>
      <dgm:t>
        <a:bodyPr/>
        <a:lstStyle/>
        <a:p>
          <a:endParaRPr lang="en-US"/>
        </a:p>
      </dgm:t>
    </dgm:pt>
    <dgm:pt modelId="{752F0BAA-34A2-4385-B853-F1A64C54693F}">
      <dgm:prSet custT="1"/>
      <dgm:spPr/>
      <dgm:t>
        <a:bodyPr/>
        <a:lstStyle/>
        <a:p>
          <a:r>
            <a:rPr lang="en-US" sz="1400" dirty="0" smtClean="0"/>
            <a:t>Oversees some of the activities of the project manager (and the investment manager</a:t>
          </a:r>
          <a:endParaRPr lang="en-US" sz="1400" dirty="0"/>
        </a:p>
      </dgm:t>
    </dgm:pt>
    <dgm:pt modelId="{779B2241-99E1-41EC-967E-FD67B87FA75F}" type="parTrans" cxnId="{4BB1D893-EBA8-4B83-8C2C-4876D79192F6}">
      <dgm:prSet/>
      <dgm:spPr/>
      <dgm:t>
        <a:bodyPr/>
        <a:lstStyle/>
        <a:p>
          <a:endParaRPr lang="en-US"/>
        </a:p>
      </dgm:t>
    </dgm:pt>
    <dgm:pt modelId="{A299145B-1181-411B-B85B-725D670229C0}" type="sibTrans" cxnId="{4BB1D893-EBA8-4B83-8C2C-4876D79192F6}">
      <dgm:prSet/>
      <dgm:spPr/>
      <dgm:t>
        <a:bodyPr/>
        <a:lstStyle/>
        <a:p>
          <a:endParaRPr lang="en-US"/>
        </a:p>
      </dgm:t>
    </dgm:pt>
    <dgm:pt modelId="{0F71D73E-ED31-4EB9-AB0F-F0A47821367C}">
      <dgm:prSet phldrT="[Text]" custT="1"/>
      <dgm:spPr/>
      <dgm:t>
        <a:bodyPr/>
        <a:lstStyle/>
        <a:p>
          <a:r>
            <a:rPr lang="en-IN" sz="1400" spc="-5" dirty="0" smtClean="0">
              <a:solidFill>
                <a:schemeClr val="tx1"/>
              </a:solidFill>
              <a:latin typeface="Arial" panose="020B0604020202020204" pitchFamily="34" charset="0"/>
              <a:cs typeface="Arial" panose="020B0604020202020204" pitchFamily="34" charset="0"/>
            </a:rPr>
            <a:t>Responsible for the day-to-day management of the </a:t>
          </a:r>
          <a:r>
            <a:rPr lang="en-IN" sz="1400" spc="-5" dirty="0" err="1" smtClean="0">
              <a:solidFill>
                <a:schemeClr val="tx1"/>
              </a:solidFill>
              <a:latin typeface="Arial" panose="020B0604020202020204" pitchFamily="34" charset="0"/>
              <a:cs typeface="Arial" panose="020B0604020202020204" pitchFamily="34" charset="0"/>
            </a:rPr>
            <a:t>InvIT</a:t>
          </a:r>
          <a:r>
            <a:rPr lang="en-IN" sz="1400" spc="-5" dirty="0" smtClean="0">
              <a:solidFill>
                <a:schemeClr val="tx1"/>
              </a:solidFill>
              <a:latin typeface="Arial" panose="020B0604020202020204" pitchFamily="34" charset="0"/>
              <a:cs typeface="Arial" panose="020B0604020202020204" pitchFamily="34" charset="0"/>
            </a:rPr>
            <a:t> and its activities</a:t>
          </a:r>
          <a:endParaRPr lang="en-US" sz="1400" dirty="0">
            <a:solidFill>
              <a:schemeClr val="tx1"/>
            </a:solidFill>
          </a:endParaRPr>
        </a:p>
      </dgm:t>
    </dgm:pt>
    <dgm:pt modelId="{972B4D69-FB45-4F10-96EC-00A969191532}" type="parTrans" cxnId="{99542756-B886-4ABE-BA7B-275C1148C9D8}">
      <dgm:prSet/>
      <dgm:spPr/>
      <dgm:t>
        <a:bodyPr/>
        <a:lstStyle/>
        <a:p>
          <a:endParaRPr lang="en-US"/>
        </a:p>
      </dgm:t>
    </dgm:pt>
    <dgm:pt modelId="{5DF7188A-03BA-4322-884A-D5AABF13F997}" type="sibTrans" cxnId="{99542756-B886-4ABE-BA7B-275C1148C9D8}">
      <dgm:prSet/>
      <dgm:spPr/>
      <dgm:t>
        <a:bodyPr/>
        <a:lstStyle/>
        <a:p>
          <a:endParaRPr lang="en-US"/>
        </a:p>
      </dgm:t>
    </dgm:pt>
    <dgm:pt modelId="{FF09634E-1137-45A2-8CF1-BAB3BBD1470E}">
      <dgm:prSet phldrT="[Text]" custT="1"/>
      <dgm:spPr/>
      <dgm:t>
        <a:bodyPr/>
        <a:lstStyle/>
        <a:p>
          <a:r>
            <a:rPr lang="en-IN" sz="1400" spc="-5" dirty="0" smtClean="0">
              <a:solidFill>
                <a:schemeClr val="tx1"/>
              </a:solidFill>
              <a:latin typeface="Arial" panose="020B0604020202020204" pitchFamily="34" charset="0"/>
              <a:cs typeface="Arial" panose="020B0604020202020204" pitchFamily="34" charset="0"/>
            </a:rPr>
            <a:t>Makes investment decisions</a:t>
          </a:r>
          <a:endParaRPr lang="en-US" sz="1400" dirty="0">
            <a:solidFill>
              <a:schemeClr val="tx1"/>
            </a:solidFill>
          </a:endParaRPr>
        </a:p>
      </dgm:t>
    </dgm:pt>
    <dgm:pt modelId="{70683747-4331-4417-B87F-1A5AEA8510F9}" type="parTrans" cxnId="{22D409F5-85E9-49F0-9618-CF416ED1D1C1}">
      <dgm:prSet/>
      <dgm:spPr/>
      <dgm:t>
        <a:bodyPr/>
        <a:lstStyle/>
        <a:p>
          <a:endParaRPr lang="en-US"/>
        </a:p>
      </dgm:t>
    </dgm:pt>
    <dgm:pt modelId="{77F07275-368A-4790-A267-B33F790A2069}" type="sibTrans" cxnId="{22D409F5-85E9-49F0-9618-CF416ED1D1C1}">
      <dgm:prSet/>
      <dgm:spPr/>
      <dgm:t>
        <a:bodyPr/>
        <a:lstStyle/>
        <a:p>
          <a:endParaRPr lang="en-US"/>
        </a:p>
      </dgm:t>
    </dgm:pt>
    <dgm:pt modelId="{75DCE9E5-8DB6-46E5-A72F-1DBF6DA26D00}">
      <dgm:prSet phldrT="[Text]"/>
      <dgm:spPr/>
      <dgm:t>
        <a:bodyPr/>
        <a:lstStyle/>
        <a:p>
          <a:r>
            <a:rPr lang="en-US" dirty="0" smtClean="0"/>
            <a:t>Responsible for the execution and management of the project assets held by the </a:t>
          </a:r>
          <a:r>
            <a:rPr lang="en-US" dirty="0" err="1" smtClean="0"/>
            <a:t>InvIT</a:t>
          </a:r>
          <a:endParaRPr lang="en-US" dirty="0"/>
        </a:p>
      </dgm:t>
    </dgm:pt>
    <dgm:pt modelId="{61AC3BDC-099C-4C58-B1F8-994044600DC7}" type="parTrans" cxnId="{909D3632-4E1B-47AF-9C14-3D3D55A3BE7E}">
      <dgm:prSet/>
      <dgm:spPr/>
      <dgm:t>
        <a:bodyPr/>
        <a:lstStyle/>
        <a:p>
          <a:endParaRPr lang="en-US"/>
        </a:p>
      </dgm:t>
    </dgm:pt>
    <dgm:pt modelId="{270D816F-9923-43E6-BFBF-EF8EA26C9419}" type="sibTrans" cxnId="{909D3632-4E1B-47AF-9C14-3D3D55A3BE7E}">
      <dgm:prSet/>
      <dgm:spPr/>
      <dgm:t>
        <a:bodyPr/>
        <a:lstStyle/>
        <a:p>
          <a:endParaRPr lang="en-US"/>
        </a:p>
      </dgm:t>
    </dgm:pt>
    <dgm:pt modelId="{CA3B7FBD-E8D2-4045-B551-414F72090CB1}">
      <dgm:prSet phldrT="[Text]"/>
      <dgm:spPr/>
      <dgm:t>
        <a:bodyPr/>
        <a:lstStyle/>
        <a:p>
          <a:r>
            <a:rPr lang="en-US" dirty="0" smtClean="0"/>
            <a:t>Undertakes operation and management of the </a:t>
          </a:r>
          <a:r>
            <a:rPr lang="en-US" dirty="0" err="1" smtClean="0"/>
            <a:t>InvIT</a:t>
          </a:r>
          <a:endParaRPr lang="en-US" dirty="0"/>
        </a:p>
      </dgm:t>
    </dgm:pt>
    <dgm:pt modelId="{E7879FAF-032F-4DE7-BEF9-2A151314B1F2}" type="parTrans" cxnId="{5B4FC79C-6B01-4CF7-A02F-B03C1F7D3C88}">
      <dgm:prSet/>
      <dgm:spPr/>
      <dgm:t>
        <a:bodyPr/>
        <a:lstStyle/>
        <a:p>
          <a:endParaRPr lang="en-US"/>
        </a:p>
      </dgm:t>
    </dgm:pt>
    <dgm:pt modelId="{CE6D8B06-8425-4C04-A378-C407523AE49A}" type="sibTrans" cxnId="{5B4FC79C-6B01-4CF7-A02F-B03C1F7D3C88}">
      <dgm:prSet/>
      <dgm:spPr/>
      <dgm:t>
        <a:bodyPr/>
        <a:lstStyle/>
        <a:p>
          <a:endParaRPr lang="en-US"/>
        </a:p>
      </dgm:t>
    </dgm:pt>
    <dgm:pt modelId="{4BCBB592-82DD-46BD-ACBB-57691E3168FA}">
      <dgm:prSet phldrT="[Text]" custT="1"/>
      <dgm:spPr/>
      <dgm:t>
        <a:bodyPr/>
        <a:lstStyle/>
        <a:p>
          <a:r>
            <a:rPr lang="en-US" sz="1400" dirty="0" smtClean="0"/>
            <a:t>Required to hold at least 15% of the total </a:t>
          </a:r>
          <a:r>
            <a:rPr lang="en-US" sz="1400" dirty="0" err="1" smtClean="0"/>
            <a:t>InvIT</a:t>
          </a:r>
          <a:r>
            <a:rPr lang="en-US" sz="1400" dirty="0" smtClean="0"/>
            <a:t> units for a period of 3 years from the date of listing of such units</a:t>
          </a:r>
          <a:endParaRPr lang="en-US" sz="1400" dirty="0"/>
        </a:p>
      </dgm:t>
    </dgm:pt>
    <dgm:pt modelId="{8D5F0012-F764-4A21-8155-5FD9E2A66924}" type="parTrans" cxnId="{11B084C3-3524-44F6-A3BF-E39F8F901BEE}">
      <dgm:prSet/>
      <dgm:spPr/>
      <dgm:t>
        <a:bodyPr/>
        <a:lstStyle/>
        <a:p>
          <a:endParaRPr lang="en-US"/>
        </a:p>
      </dgm:t>
    </dgm:pt>
    <dgm:pt modelId="{CE2E597E-EE39-41AA-8D90-39A6C1317539}" type="sibTrans" cxnId="{11B084C3-3524-44F6-A3BF-E39F8F901BEE}">
      <dgm:prSet/>
      <dgm:spPr/>
      <dgm:t>
        <a:bodyPr/>
        <a:lstStyle/>
        <a:p>
          <a:endParaRPr lang="en-US"/>
        </a:p>
      </dgm:t>
    </dgm:pt>
    <dgm:pt modelId="{5CB17E57-B0CC-47E7-9B7B-A42BA675B4B1}">
      <dgm:prSet phldrT="[Text]" custT="1"/>
      <dgm:spPr/>
      <dgm:t>
        <a:bodyPr/>
        <a:lstStyle/>
        <a:p>
          <a:r>
            <a:rPr lang="en-IN" sz="1400" spc="-5" dirty="0" smtClean="0">
              <a:solidFill>
                <a:schemeClr val="tx1"/>
              </a:solidFill>
              <a:latin typeface="Arial" panose="020B0604020202020204" pitchFamily="34" charset="0"/>
              <a:cs typeface="Arial" panose="020B0604020202020204" pitchFamily="34" charset="0"/>
            </a:rPr>
            <a:t>Ensures </a:t>
          </a:r>
          <a:r>
            <a:rPr lang="en-IN" sz="1400" spc="-5" dirty="0" err="1" smtClean="0">
              <a:solidFill>
                <a:schemeClr val="tx1"/>
              </a:solidFill>
              <a:latin typeface="Arial" panose="020B0604020202020204" pitchFamily="34" charset="0"/>
              <a:cs typeface="Arial" panose="020B0604020202020204" pitchFamily="34" charset="0"/>
            </a:rPr>
            <a:t>redressal</a:t>
          </a:r>
          <a:r>
            <a:rPr lang="en-IN" sz="1400" spc="-5" dirty="0" smtClean="0">
              <a:solidFill>
                <a:schemeClr val="tx1"/>
              </a:solidFill>
              <a:latin typeface="Arial" panose="020B0604020202020204" pitchFamily="34" charset="0"/>
              <a:cs typeface="Arial" panose="020B0604020202020204" pitchFamily="34" charset="0"/>
            </a:rPr>
            <a:t> of investor grievances</a:t>
          </a:r>
          <a:endParaRPr lang="en-US" sz="1400" dirty="0">
            <a:solidFill>
              <a:schemeClr val="tx1"/>
            </a:solidFill>
          </a:endParaRPr>
        </a:p>
      </dgm:t>
    </dgm:pt>
    <dgm:pt modelId="{D08AE311-3577-427C-BE2A-907562291DE1}" type="parTrans" cxnId="{167D5536-21D5-4230-A6EB-8CAB80085178}">
      <dgm:prSet/>
      <dgm:spPr/>
      <dgm:t>
        <a:bodyPr/>
        <a:lstStyle/>
        <a:p>
          <a:endParaRPr lang="en-US"/>
        </a:p>
      </dgm:t>
    </dgm:pt>
    <dgm:pt modelId="{92FCD0FC-DDDF-4D0B-8160-3952EEEB997B}" type="sibTrans" cxnId="{167D5536-21D5-4230-A6EB-8CAB80085178}">
      <dgm:prSet/>
      <dgm:spPr/>
      <dgm:t>
        <a:bodyPr/>
        <a:lstStyle/>
        <a:p>
          <a:endParaRPr lang="en-US"/>
        </a:p>
      </dgm:t>
    </dgm:pt>
    <dgm:pt modelId="{78C894DE-43C4-458C-BEAB-AED1EAA7A175}">
      <dgm:prSet phldrT="[Text]"/>
      <dgm:spPr/>
      <dgm:t>
        <a:bodyPr/>
        <a:lstStyle/>
        <a:p>
          <a:r>
            <a:rPr lang="en-US" dirty="0" smtClean="0"/>
            <a:t>Oversees projects operations / maintenance / construction</a:t>
          </a:r>
          <a:endParaRPr lang="en-US" dirty="0"/>
        </a:p>
      </dgm:t>
    </dgm:pt>
    <dgm:pt modelId="{4469EB56-7FE9-4B75-BD5E-8D2E0A3A18B6}" type="parTrans" cxnId="{520F1547-DAAC-403D-B261-21E563B8FF84}">
      <dgm:prSet/>
      <dgm:spPr/>
      <dgm:t>
        <a:bodyPr/>
        <a:lstStyle/>
        <a:p>
          <a:endParaRPr lang="en-US"/>
        </a:p>
      </dgm:t>
    </dgm:pt>
    <dgm:pt modelId="{936AE8E9-6E1C-41AA-8D61-F42015DDE78F}" type="sibTrans" cxnId="{520F1547-DAAC-403D-B261-21E563B8FF84}">
      <dgm:prSet/>
      <dgm:spPr/>
      <dgm:t>
        <a:bodyPr/>
        <a:lstStyle/>
        <a:p>
          <a:endParaRPr lang="en-US"/>
        </a:p>
      </dgm:t>
    </dgm:pt>
    <dgm:pt modelId="{DB16F3CB-EA90-4192-9C9B-AB3007660130}" type="pres">
      <dgm:prSet presAssocID="{A40BE853-0F2B-4233-88AA-981B48BF1D68}" presName="Name0" presStyleCnt="0">
        <dgm:presLayoutVars>
          <dgm:dir/>
          <dgm:animLvl val="lvl"/>
          <dgm:resizeHandles val="exact"/>
        </dgm:presLayoutVars>
      </dgm:prSet>
      <dgm:spPr/>
      <dgm:t>
        <a:bodyPr/>
        <a:lstStyle/>
        <a:p>
          <a:endParaRPr lang="en-US"/>
        </a:p>
      </dgm:t>
    </dgm:pt>
    <dgm:pt modelId="{0ED59F05-31BD-4165-8CEA-735B5BA4E8AB}" type="pres">
      <dgm:prSet presAssocID="{BCF43569-5938-43EF-93BB-3EB6B83A4732}" presName="linNode" presStyleCnt="0"/>
      <dgm:spPr/>
    </dgm:pt>
    <dgm:pt modelId="{F81DE1AD-EC56-4E79-8838-80AB9E8F012B}" type="pres">
      <dgm:prSet presAssocID="{BCF43569-5938-43EF-93BB-3EB6B83A4732}" presName="parentText" presStyleLbl="node1" presStyleIdx="0" presStyleCnt="4">
        <dgm:presLayoutVars>
          <dgm:chMax val="1"/>
          <dgm:bulletEnabled val="1"/>
        </dgm:presLayoutVars>
      </dgm:prSet>
      <dgm:spPr/>
      <dgm:t>
        <a:bodyPr/>
        <a:lstStyle/>
        <a:p>
          <a:endParaRPr lang="en-US"/>
        </a:p>
      </dgm:t>
    </dgm:pt>
    <dgm:pt modelId="{5C82587C-0BCD-4915-9DA1-19A497573789}" type="pres">
      <dgm:prSet presAssocID="{BCF43569-5938-43EF-93BB-3EB6B83A4732}" presName="descendantText" presStyleLbl="alignAccFollowNode1" presStyleIdx="0" presStyleCnt="4">
        <dgm:presLayoutVars>
          <dgm:bulletEnabled val="1"/>
        </dgm:presLayoutVars>
      </dgm:prSet>
      <dgm:spPr/>
      <dgm:t>
        <a:bodyPr/>
        <a:lstStyle/>
        <a:p>
          <a:endParaRPr lang="en-US"/>
        </a:p>
      </dgm:t>
    </dgm:pt>
    <dgm:pt modelId="{E4AAE3F3-86B2-40F1-B379-EB097860D6F3}" type="pres">
      <dgm:prSet presAssocID="{EEBE4B47-752E-455E-94B3-32746CEBCA84}" presName="sp" presStyleCnt="0"/>
      <dgm:spPr/>
    </dgm:pt>
    <dgm:pt modelId="{12C66844-E62C-45E9-8081-9E39ECA86D53}" type="pres">
      <dgm:prSet presAssocID="{9EF12A26-8BFE-43DB-9236-CDF415866404}" presName="linNode" presStyleCnt="0"/>
      <dgm:spPr/>
    </dgm:pt>
    <dgm:pt modelId="{2F71D690-6893-4878-A376-79E916AFE9E8}" type="pres">
      <dgm:prSet presAssocID="{9EF12A26-8BFE-43DB-9236-CDF415866404}" presName="parentText" presStyleLbl="node1" presStyleIdx="1" presStyleCnt="4">
        <dgm:presLayoutVars>
          <dgm:chMax val="1"/>
          <dgm:bulletEnabled val="1"/>
        </dgm:presLayoutVars>
      </dgm:prSet>
      <dgm:spPr/>
      <dgm:t>
        <a:bodyPr/>
        <a:lstStyle/>
        <a:p>
          <a:endParaRPr lang="en-US"/>
        </a:p>
      </dgm:t>
    </dgm:pt>
    <dgm:pt modelId="{15FF481C-9152-4D7B-BCBD-E8E3F04150BA}" type="pres">
      <dgm:prSet presAssocID="{9EF12A26-8BFE-43DB-9236-CDF415866404}" presName="descendantText" presStyleLbl="alignAccFollowNode1" presStyleIdx="1" presStyleCnt="4">
        <dgm:presLayoutVars>
          <dgm:bulletEnabled val="1"/>
        </dgm:presLayoutVars>
      </dgm:prSet>
      <dgm:spPr/>
      <dgm:t>
        <a:bodyPr/>
        <a:lstStyle/>
        <a:p>
          <a:endParaRPr lang="en-US"/>
        </a:p>
      </dgm:t>
    </dgm:pt>
    <dgm:pt modelId="{FBE4AA48-4236-43AE-A5A1-CD29E493DB54}" type="pres">
      <dgm:prSet presAssocID="{38C90EF1-CF70-4451-A7C3-3AEC7939E1B8}" presName="sp" presStyleCnt="0"/>
      <dgm:spPr/>
    </dgm:pt>
    <dgm:pt modelId="{76E53A29-118F-4F16-B281-3C9E6AEFFC34}" type="pres">
      <dgm:prSet presAssocID="{96CA1196-979D-4264-9D13-3BED6D2A3029}" presName="linNode" presStyleCnt="0"/>
      <dgm:spPr/>
    </dgm:pt>
    <dgm:pt modelId="{D5B6D6A6-C4CE-4759-AC22-0A14CA17B141}" type="pres">
      <dgm:prSet presAssocID="{96CA1196-979D-4264-9D13-3BED6D2A3029}" presName="parentText" presStyleLbl="node1" presStyleIdx="2" presStyleCnt="4">
        <dgm:presLayoutVars>
          <dgm:chMax val="1"/>
          <dgm:bulletEnabled val="1"/>
        </dgm:presLayoutVars>
      </dgm:prSet>
      <dgm:spPr/>
      <dgm:t>
        <a:bodyPr/>
        <a:lstStyle/>
        <a:p>
          <a:endParaRPr lang="en-US"/>
        </a:p>
      </dgm:t>
    </dgm:pt>
    <dgm:pt modelId="{9784D62C-68BF-4732-9551-E5A5EBF6A289}" type="pres">
      <dgm:prSet presAssocID="{96CA1196-979D-4264-9D13-3BED6D2A3029}" presName="descendantText" presStyleLbl="alignAccFollowNode1" presStyleIdx="2" presStyleCnt="4">
        <dgm:presLayoutVars>
          <dgm:bulletEnabled val="1"/>
        </dgm:presLayoutVars>
      </dgm:prSet>
      <dgm:spPr/>
      <dgm:t>
        <a:bodyPr/>
        <a:lstStyle/>
        <a:p>
          <a:endParaRPr lang="en-US"/>
        </a:p>
      </dgm:t>
    </dgm:pt>
    <dgm:pt modelId="{3D84991B-3796-46AC-AA7A-1A6094EF9B92}" type="pres">
      <dgm:prSet presAssocID="{7FCC01E6-4AEC-4254-890A-1A5C3AA2C590}" presName="sp" presStyleCnt="0"/>
      <dgm:spPr/>
    </dgm:pt>
    <dgm:pt modelId="{C4FE18B4-21C7-43C3-A250-8875F89CA0F6}" type="pres">
      <dgm:prSet presAssocID="{D1E01F28-822C-44B5-99C5-B7A872C24D41}" presName="linNode" presStyleCnt="0"/>
      <dgm:spPr/>
    </dgm:pt>
    <dgm:pt modelId="{2666F44F-5D7C-43AE-91C0-B03DBB008D5F}" type="pres">
      <dgm:prSet presAssocID="{D1E01F28-822C-44B5-99C5-B7A872C24D41}" presName="parentText" presStyleLbl="node1" presStyleIdx="3" presStyleCnt="4">
        <dgm:presLayoutVars>
          <dgm:chMax val="1"/>
          <dgm:bulletEnabled val="1"/>
        </dgm:presLayoutVars>
      </dgm:prSet>
      <dgm:spPr/>
      <dgm:t>
        <a:bodyPr/>
        <a:lstStyle/>
        <a:p>
          <a:endParaRPr lang="en-US"/>
        </a:p>
      </dgm:t>
    </dgm:pt>
    <dgm:pt modelId="{D1276688-83E5-47BB-9E8B-4E9CB3B5F0B3}" type="pres">
      <dgm:prSet presAssocID="{D1E01F28-822C-44B5-99C5-B7A872C24D41}" presName="descendantText" presStyleLbl="alignAccFollowNode1" presStyleIdx="3" presStyleCnt="4">
        <dgm:presLayoutVars>
          <dgm:bulletEnabled val="1"/>
        </dgm:presLayoutVars>
      </dgm:prSet>
      <dgm:spPr/>
      <dgm:t>
        <a:bodyPr/>
        <a:lstStyle/>
        <a:p>
          <a:endParaRPr lang="en-US"/>
        </a:p>
      </dgm:t>
    </dgm:pt>
  </dgm:ptLst>
  <dgm:cxnLst>
    <dgm:cxn modelId="{960E984C-B177-4876-BF22-54AC7C9A4891}" srcId="{A40BE853-0F2B-4233-88AA-981B48BF1D68}" destId="{D1E01F28-822C-44B5-99C5-B7A872C24D41}" srcOrd="3" destOrd="0" parTransId="{3855C7E3-4487-435E-AA73-9ABB5E2B8F12}" sibTransId="{558C942E-D0CC-4595-8284-B0309E688A61}"/>
    <dgm:cxn modelId="{D22CA624-08E3-4EB1-961F-A71CAA5E51F3}" type="presOf" srcId="{A40BE853-0F2B-4233-88AA-981B48BF1D68}" destId="{DB16F3CB-EA90-4192-9C9B-AB3007660130}" srcOrd="0" destOrd="0" presId="urn:microsoft.com/office/officeart/2005/8/layout/vList5"/>
    <dgm:cxn modelId="{607B6189-DB7B-42A1-93BB-3156AA76425B}" type="presOf" srcId="{DF099074-6107-49CC-AC44-D8297FEB798D}" destId="{15FF481C-9152-4D7B-BCBD-E8E3F04150BA}" srcOrd="0" destOrd="0" presId="urn:microsoft.com/office/officeart/2005/8/layout/vList5"/>
    <dgm:cxn modelId="{521E2746-5F85-42FA-B199-D39F2D956B7B}" type="presOf" srcId="{BCF43569-5938-43EF-93BB-3EB6B83A4732}" destId="{F81DE1AD-EC56-4E79-8838-80AB9E8F012B}" srcOrd="0" destOrd="0" presId="urn:microsoft.com/office/officeart/2005/8/layout/vList5"/>
    <dgm:cxn modelId="{D55E833A-A706-403D-994E-13D4491D3F91}" type="presOf" srcId="{96CA1196-979D-4264-9D13-3BED6D2A3029}" destId="{D5B6D6A6-C4CE-4759-AC22-0A14CA17B141}" srcOrd="0" destOrd="0" presId="urn:microsoft.com/office/officeart/2005/8/layout/vList5"/>
    <dgm:cxn modelId="{E14034F5-2FAA-4666-98A7-C9D34A8D588E}" type="presOf" srcId="{752F0BAA-34A2-4385-B853-F1A64C54693F}" destId="{15FF481C-9152-4D7B-BCBD-E8E3F04150BA}" srcOrd="0" destOrd="1" presId="urn:microsoft.com/office/officeart/2005/8/layout/vList5"/>
    <dgm:cxn modelId="{398FE15D-6F50-438C-808A-186779049187}" srcId="{A40BE853-0F2B-4233-88AA-981B48BF1D68}" destId="{9EF12A26-8BFE-43DB-9236-CDF415866404}" srcOrd="1" destOrd="0" parTransId="{F48AF4A7-8AE2-45A4-A960-084B8BDBFAFB}" sibTransId="{38C90EF1-CF70-4451-A7C3-3AEC7939E1B8}"/>
    <dgm:cxn modelId="{4328CFA4-369B-4C2F-8A72-CC35858A1519}" type="presOf" srcId="{5CB17E57-B0CC-47E7-9B7B-A42BA675B4B1}" destId="{9784D62C-68BF-4732-9551-E5A5EBF6A289}" srcOrd="0" destOrd="2" presId="urn:microsoft.com/office/officeart/2005/8/layout/vList5"/>
    <dgm:cxn modelId="{909D3632-4E1B-47AF-9C14-3D3D55A3BE7E}" srcId="{D1E01F28-822C-44B5-99C5-B7A872C24D41}" destId="{75DCE9E5-8DB6-46E5-A72F-1DBF6DA26D00}" srcOrd="0" destOrd="0" parTransId="{61AC3BDC-099C-4C58-B1F8-994044600DC7}" sibTransId="{270D816F-9923-43E6-BFBF-EF8EA26C9419}"/>
    <dgm:cxn modelId="{C40AE216-7C7F-48E5-B104-18C672B145F4}" type="presOf" srcId="{78C894DE-43C4-458C-BEAB-AED1EAA7A175}" destId="{D1276688-83E5-47BB-9E8B-4E9CB3B5F0B3}" srcOrd="0" destOrd="2" presId="urn:microsoft.com/office/officeart/2005/8/layout/vList5"/>
    <dgm:cxn modelId="{9DB1B94F-40F2-4765-971E-BFE8A31EA1BC}" type="presOf" srcId="{4BCBB592-82DD-46BD-ACBB-57691E3168FA}" destId="{5C82587C-0BCD-4915-9DA1-19A497573789}" srcOrd="0" destOrd="1" presId="urn:microsoft.com/office/officeart/2005/8/layout/vList5"/>
    <dgm:cxn modelId="{25D878D2-7C6B-493C-9AA9-8A3D48505A65}" srcId="{A40BE853-0F2B-4233-88AA-981B48BF1D68}" destId="{BCF43569-5938-43EF-93BB-3EB6B83A4732}" srcOrd="0" destOrd="0" parTransId="{54896C1F-D747-4774-AB60-9F4791B2AF11}" sibTransId="{EEBE4B47-752E-455E-94B3-32746CEBCA84}"/>
    <dgm:cxn modelId="{99542756-B886-4ABE-BA7B-275C1148C9D8}" srcId="{96CA1196-979D-4264-9D13-3BED6D2A3029}" destId="{0F71D73E-ED31-4EB9-AB0F-F0A47821367C}" srcOrd="0" destOrd="0" parTransId="{972B4D69-FB45-4F10-96EC-00A969191532}" sibTransId="{5DF7188A-03BA-4322-884A-D5AABF13F997}"/>
    <dgm:cxn modelId="{2500105E-3B13-43AE-8E91-7C2BE2C7B072}" type="presOf" srcId="{75DCE9E5-8DB6-46E5-A72F-1DBF6DA26D00}" destId="{D1276688-83E5-47BB-9E8B-4E9CB3B5F0B3}" srcOrd="0" destOrd="0" presId="urn:microsoft.com/office/officeart/2005/8/layout/vList5"/>
    <dgm:cxn modelId="{D17150C8-D77D-4204-9217-2C0E49236863}" type="presOf" srcId="{37A8B0F6-A21D-42B8-B68E-5F56B2665403}" destId="{5C82587C-0BCD-4915-9DA1-19A497573789}" srcOrd="0" destOrd="0" presId="urn:microsoft.com/office/officeart/2005/8/layout/vList5"/>
    <dgm:cxn modelId="{11B084C3-3524-44F6-A3BF-E39F8F901BEE}" srcId="{BCF43569-5938-43EF-93BB-3EB6B83A4732}" destId="{4BCBB592-82DD-46BD-ACBB-57691E3168FA}" srcOrd="1" destOrd="0" parTransId="{8D5F0012-F764-4A21-8155-5FD9E2A66924}" sibTransId="{CE2E597E-EE39-41AA-8D90-39A6C1317539}"/>
    <dgm:cxn modelId="{60752F22-7D62-4325-9EB0-7FB329CBB727}" srcId="{A40BE853-0F2B-4233-88AA-981B48BF1D68}" destId="{96CA1196-979D-4264-9D13-3BED6D2A3029}" srcOrd="2" destOrd="0" parTransId="{46F25FAE-7D57-4EFF-BC95-31B501418BC0}" sibTransId="{7FCC01E6-4AEC-4254-890A-1A5C3AA2C590}"/>
    <dgm:cxn modelId="{D89089CF-CFC1-451D-B7A0-6AEBE55E69F7}" srcId="{9EF12A26-8BFE-43DB-9236-CDF415866404}" destId="{DF099074-6107-49CC-AC44-D8297FEB798D}" srcOrd="0" destOrd="0" parTransId="{EA0835EC-E25E-4AAD-B267-8F6136EB1DDD}" sibTransId="{ABAAFDE1-F24B-4D0A-ABF1-A105A535DCE0}"/>
    <dgm:cxn modelId="{4485603D-AA1E-4368-8ADE-F9DEDCC069BD}" type="presOf" srcId="{0F71D73E-ED31-4EB9-AB0F-F0A47821367C}" destId="{9784D62C-68BF-4732-9551-E5A5EBF6A289}" srcOrd="0" destOrd="0" presId="urn:microsoft.com/office/officeart/2005/8/layout/vList5"/>
    <dgm:cxn modelId="{22D409F5-85E9-49F0-9618-CF416ED1D1C1}" srcId="{96CA1196-979D-4264-9D13-3BED6D2A3029}" destId="{FF09634E-1137-45A2-8CF1-BAB3BBD1470E}" srcOrd="1" destOrd="0" parTransId="{70683747-4331-4417-B87F-1A5AEA8510F9}" sibTransId="{77F07275-368A-4790-A267-B33F790A2069}"/>
    <dgm:cxn modelId="{42D9D4F4-28BC-47EF-92F9-8246AE34D096}" type="presOf" srcId="{FF09634E-1137-45A2-8CF1-BAB3BBD1470E}" destId="{9784D62C-68BF-4732-9551-E5A5EBF6A289}" srcOrd="0" destOrd="1" presId="urn:microsoft.com/office/officeart/2005/8/layout/vList5"/>
    <dgm:cxn modelId="{5B4FC79C-6B01-4CF7-A02F-B03C1F7D3C88}" srcId="{D1E01F28-822C-44B5-99C5-B7A872C24D41}" destId="{CA3B7FBD-E8D2-4045-B551-414F72090CB1}" srcOrd="1" destOrd="0" parTransId="{E7879FAF-032F-4DE7-BEF9-2A151314B1F2}" sibTransId="{CE6D8B06-8425-4C04-A378-C407523AE49A}"/>
    <dgm:cxn modelId="{520F1547-DAAC-403D-B261-21E563B8FF84}" srcId="{D1E01F28-822C-44B5-99C5-B7A872C24D41}" destId="{78C894DE-43C4-458C-BEAB-AED1EAA7A175}" srcOrd="2" destOrd="0" parTransId="{4469EB56-7FE9-4B75-BD5E-8D2E0A3A18B6}" sibTransId="{936AE8E9-6E1C-41AA-8D61-F42015DDE78F}"/>
    <dgm:cxn modelId="{167D5536-21D5-4230-A6EB-8CAB80085178}" srcId="{96CA1196-979D-4264-9D13-3BED6D2A3029}" destId="{5CB17E57-B0CC-47E7-9B7B-A42BA675B4B1}" srcOrd="2" destOrd="0" parTransId="{D08AE311-3577-427C-BE2A-907562291DE1}" sibTransId="{92FCD0FC-DDDF-4D0B-8160-3952EEEB997B}"/>
    <dgm:cxn modelId="{D456A3D2-3013-43FF-9E57-3C23B6BF395F}" type="presOf" srcId="{9EF12A26-8BFE-43DB-9236-CDF415866404}" destId="{2F71D690-6893-4878-A376-79E916AFE9E8}" srcOrd="0" destOrd="0" presId="urn:microsoft.com/office/officeart/2005/8/layout/vList5"/>
    <dgm:cxn modelId="{4BB1D893-EBA8-4B83-8C2C-4876D79192F6}" srcId="{9EF12A26-8BFE-43DB-9236-CDF415866404}" destId="{752F0BAA-34A2-4385-B853-F1A64C54693F}" srcOrd="1" destOrd="0" parTransId="{779B2241-99E1-41EC-967E-FD67B87FA75F}" sibTransId="{A299145B-1181-411B-B85B-725D670229C0}"/>
    <dgm:cxn modelId="{B0EC4DB7-F0BF-4E15-9C04-EDB506F2C027}" type="presOf" srcId="{D1E01F28-822C-44B5-99C5-B7A872C24D41}" destId="{2666F44F-5D7C-43AE-91C0-B03DBB008D5F}" srcOrd="0" destOrd="0" presId="urn:microsoft.com/office/officeart/2005/8/layout/vList5"/>
    <dgm:cxn modelId="{E0055383-1079-457D-832A-B9F12D4BDE7E}" type="presOf" srcId="{CA3B7FBD-E8D2-4045-B551-414F72090CB1}" destId="{D1276688-83E5-47BB-9E8B-4E9CB3B5F0B3}" srcOrd="0" destOrd="1" presId="urn:microsoft.com/office/officeart/2005/8/layout/vList5"/>
    <dgm:cxn modelId="{E1BF4C45-710D-4A91-AE5D-C9E1FAAA31E7}" srcId="{BCF43569-5938-43EF-93BB-3EB6B83A4732}" destId="{37A8B0F6-A21D-42B8-B68E-5F56B2665403}" srcOrd="0" destOrd="0" parTransId="{3E50AF1B-85F2-44C2-AA9D-CCC8CA97A28F}" sibTransId="{5A77A154-420A-4E89-9564-F395DE760A4B}"/>
    <dgm:cxn modelId="{B369B03D-3336-4DB8-8FE2-F2B51E472AE1}" type="presParOf" srcId="{DB16F3CB-EA90-4192-9C9B-AB3007660130}" destId="{0ED59F05-31BD-4165-8CEA-735B5BA4E8AB}" srcOrd="0" destOrd="0" presId="urn:microsoft.com/office/officeart/2005/8/layout/vList5"/>
    <dgm:cxn modelId="{2674D5A7-254F-4372-B855-5F510DE4D73A}" type="presParOf" srcId="{0ED59F05-31BD-4165-8CEA-735B5BA4E8AB}" destId="{F81DE1AD-EC56-4E79-8838-80AB9E8F012B}" srcOrd="0" destOrd="0" presId="urn:microsoft.com/office/officeart/2005/8/layout/vList5"/>
    <dgm:cxn modelId="{F2878420-D368-467D-9F5F-312A14F91A45}" type="presParOf" srcId="{0ED59F05-31BD-4165-8CEA-735B5BA4E8AB}" destId="{5C82587C-0BCD-4915-9DA1-19A497573789}" srcOrd="1" destOrd="0" presId="urn:microsoft.com/office/officeart/2005/8/layout/vList5"/>
    <dgm:cxn modelId="{4FD7BAE4-D361-4F05-8C40-0EBE1113C486}" type="presParOf" srcId="{DB16F3CB-EA90-4192-9C9B-AB3007660130}" destId="{E4AAE3F3-86B2-40F1-B379-EB097860D6F3}" srcOrd="1" destOrd="0" presId="urn:microsoft.com/office/officeart/2005/8/layout/vList5"/>
    <dgm:cxn modelId="{28345E2D-90E1-4979-A288-6316D1427C3F}" type="presParOf" srcId="{DB16F3CB-EA90-4192-9C9B-AB3007660130}" destId="{12C66844-E62C-45E9-8081-9E39ECA86D53}" srcOrd="2" destOrd="0" presId="urn:microsoft.com/office/officeart/2005/8/layout/vList5"/>
    <dgm:cxn modelId="{6D1686C8-E995-4C98-8FBF-10D24F42F6FA}" type="presParOf" srcId="{12C66844-E62C-45E9-8081-9E39ECA86D53}" destId="{2F71D690-6893-4878-A376-79E916AFE9E8}" srcOrd="0" destOrd="0" presId="urn:microsoft.com/office/officeart/2005/8/layout/vList5"/>
    <dgm:cxn modelId="{A98AA483-00B3-4781-BFAD-ED59EF3E1900}" type="presParOf" srcId="{12C66844-E62C-45E9-8081-9E39ECA86D53}" destId="{15FF481C-9152-4D7B-BCBD-E8E3F04150BA}" srcOrd="1" destOrd="0" presId="urn:microsoft.com/office/officeart/2005/8/layout/vList5"/>
    <dgm:cxn modelId="{DB3DD05F-2056-4243-A357-20F99579EEC4}" type="presParOf" srcId="{DB16F3CB-EA90-4192-9C9B-AB3007660130}" destId="{FBE4AA48-4236-43AE-A5A1-CD29E493DB54}" srcOrd="3" destOrd="0" presId="urn:microsoft.com/office/officeart/2005/8/layout/vList5"/>
    <dgm:cxn modelId="{D17C3E6B-BBA5-4B94-A84A-688D7ACA9C66}" type="presParOf" srcId="{DB16F3CB-EA90-4192-9C9B-AB3007660130}" destId="{76E53A29-118F-4F16-B281-3C9E6AEFFC34}" srcOrd="4" destOrd="0" presId="urn:microsoft.com/office/officeart/2005/8/layout/vList5"/>
    <dgm:cxn modelId="{A9C1C4A4-AF77-4AF3-A87E-884443911CBD}" type="presParOf" srcId="{76E53A29-118F-4F16-B281-3C9E6AEFFC34}" destId="{D5B6D6A6-C4CE-4759-AC22-0A14CA17B141}" srcOrd="0" destOrd="0" presId="urn:microsoft.com/office/officeart/2005/8/layout/vList5"/>
    <dgm:cxn modelId="{FF9197AC-AF2E-4A11-A315-A34757C88E2B}" type="presParOf" srcId="{76E53A29-118F-4F16-B281-3C9E6AEFFC34}" destId="{9784D62C-68BF-4732-9551-E5A5EBF6A289}" srcOrd="1" destOrd="0" presId="urn:microsoft.com/office/officeart/2005/8/layout/vList5"/>
    <dgm:cxn modelId="{E163D399-1327-450A-9557-18C6ACA719F1}" type="presParOf" srcId="{DB16F3CB-EA90-4192-9C9B-AB3007660130}" destId="{3D84991B-3796-46AC-AA7A-1A6094EF9B92}" srcOrd="5" destOrd="0" presId="urn:microsoft.com/office/officeart/2005/8/layout/vList5"/>
    <dgm:cxn modelId="{B7545F2D-0CBB-40D8-8262-0FF6F553D3DC}" type="presParOf" srcId="{DB16F3CB-EA90-4192-9C9B-AB3007660130}" destId="{C4FE18B4-21C7-43C3-A250-8875F89CA0F6}" srcOrd="6" destOrd="0" presId="urn:microsoft.com/office/officeart/2005/8/layout/vList5"/>
    <dgm:cxn modelId="{72EEE138-2648-496B-8A44-E3990F237A18}" type="presParOf" srcId="{C4FE18B4-21C7-43C3-A250-8875F89CA0F6}" destId="{2666F44F-5D7C-43AE-91C0-B03DBB008D5F}" srcOrd="0" destOrd="0" presId="urn:microsoft.com/office/officeart/2005/8/layout/vList5"/>
    <dgm:cxn modelId="{1618289F-04E4-4A78-983F-B54C1F95B8AF}" type="presParOf" srcId="{C4FE18B4-21C7-43C3-A250-8875F89CA0F6}" destId="{D1276688-83E5-47BB-9E8B-4E9CB3B5F0B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EFF3AAC-1A8C-4C71-835F-81994CCC159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D4EB3CC8-7B40-4BCC-82D2-5D2EEF16A5B8}">
      <dgm:prSet phldrT="[Text]"/>
      <dgm:spPr>
        <a:solidFill>
          <a:schemeClr val="accent4">
            <a:lumMod val="75000"/>
          </a:schemeClr>
        </a:solidFill>
        <a:ln>
          <a:solidFill>
            <a:schemeClr val="tx1"/>
          </a:solidFill>
        </a:ln>
      </dgm:spPr>
      <dgm:t>
        <a:bodyPr/>
        <a:lstStyle/>
        <a:p>
          <a:r>
            <a:rPr lang="en-US" b="1" dirty="0" smtClean="0"/>
            <a:t>Publicly offered listed </a:t>
          </a:r>
          <a:r>
            <a:rPr lang="en-US" b="1" dirty="0" err="1" smtClean="0"/>
            <a:t>InvITs</a:t>
          </a:r>
          <a:endParaRPr lang="en-US" b="1" dirty="0" smtClean="0"/>
        </a:p>
        <a:p>
          <a:endParaRPr lang="en-US" b="1" dirty="0" smtClean="0"/>
        </a:p>
        <a:p>
          <a:r>
            <a:rPr lang="en-US" dirty="0" smtClean="0"/>
            <a:t>- Units offered to public (min 20 investors)</a:t>
          </a:r>
        </a:p>
        <a:p>
          <a:r>
            <a:rPr lang="en-US" dirty="0" smtClean="0"/>
            <a:t>- Minimum investment and trading lot – </a:t>
          </a:r>
          <a:r>
            <a:rPr lang="en-US" dirty="0" err="1" smtClean="0"/>
            <a:t>Rs</a:t>
          </a:r>
          <a:r>
            <a:rPr lang="en-US" dirty="0" smtClean="0"/>
            <a:t>. 1 lakh</a:t>
          </a:r>
          <a:endParaRPr lang="en-US" dirty="0"/>
        </a:p>
      </dgm:t>
    </dgm:pt>
    <dgm:pt modelId="{6AEC9EAB-0224-4FA0-9DAF-FF6B6EACAA63}" type="parTrans" cxnId="{BB3A0431-DD1B-443D-B226-79313D7A796D}">
      <dgm:prSet/>
      <dgm:spPr/>
      <dgm:t>
        <a:bodyPr/>
        <a:lstStyle/>
        <a:p>
          <a:endParaRPr lang="en-US"/>
        </a:p>
      </dgm:t>
    </dgm:pt>
    <dgm:pt modelId="{76A7D78C-C96C-41CE-844A-9BDE4A0B9B28}" type="sibTrans" cxnId="{BB3A0431-DD1B-443D-B226-79313D7A796D}">
      <dgm:prSet/>
      <dgm:spPr/>
      <dgm:t>
        <a:bodyPr/>
        <a:lstStyle/>
        <a:p>
          <a:endParaRPr lang="en-US"/>
        </a:p>
      </dgm:t>
    </dgm:pt>
    <dgm:pt modelId="{2B928965-C824-4178-8440-31A2F0230C77}">
      <dgm:prSet phldrT="[Text]"/>
      <dgm:spPr>
        <a:solidFill>
          <a:schemeClr val="accent4">
            <a:lumMod val="75000"/>
          </a:schemeClr>
        </a:solidFill>
        <a:ln>
          <a:solidFill>
            <a:schemeClr val="tx1"/>
          </a:solidFill>
        </a:ln>
      </dgm:spPr>
      <dgm:t>
        <a:bodyPr/>
        <a:lstStyle/>
        <a:p>
          <a:r>
            <a:rPr lang="en-US" b="1" dirty="0" smtClean="0"/>
            <a:t>Privately placed listed </a:t>
          </a:r>
          <a:r>
            <a:rPr lang="en-US" b="1" dirty="0" err="1" smtClean="0"/>
            <a:t>InvITs</a:t>
          </a:r>
          <a:endParaRPr lang="en-US" b="1" dirty="0" smtClean="0"/>
        </a:p>
        <a:p>
          <a:endParaRPr lang="en-US" b="1" dirty="0" smtClean="0"/>
        </a:p>
        <a:p>
          <a:r>
            <a:rPr lang="en-US" dirty="0" smtClean="0"/>
            <a:t>- Only to institutional investors (min 5, max 1000 investors)</a:t>
          </a:r>
        </a:p>
        <a:p>
          <a:r>
            <a:rPr lang="en-US" dirty="0" smtClean="0"/>
            <a:t>- Minimum investment (</a:t>
          </a:r>
          <a:r>
            <a:rPr lang="en-US" dirty="0" err="1" smtClean="0"/>
            <a:t>Rs</a:t>
          </a:r>
          <a:r>
            <a:rPr lang="en-US" dirty="0" smtClean="0"/>
            <a:t>. 1 crore/ 25 crore) and trading lot (</a:t>
          </a:r>
          <a:r>
            <a:rPr lang="en-US" dirty="0" err="1" smtClean="0"/>
            <a:t>Rs</a:t>
          </a:r>
          <a:r>
            <a:rPr lang="en-US" dirty="0" smtClean="0"/>
            <a:t>. 1 crore/ 2 crore)</a:t>
          </a:r>
          <a:endParaRPr lang="en-US" dirty="0"/>
        </a:p>
      </dgm:t>
    </dgm:pt>
    <dgm:pt modelId="{17F6E4E1-D084-4DB9-8E26-6636590E1187}" type="parTrans" cxnId="{AC831A0E-4B23-4E4D-84C2-17C90FCF5231}">
      <dgm:prSet/>
      <dgm:spPr/>
      <dgm:t>
        <a:bodyPr/>
        <a:lstStyle/>
        <a:p>
          <a:endParaRPr lang="en-US"/>
        </a:p>
      </dgm:t>
    </dgm:pt>
    <dgm:pt modelId="{BFAC471E-A7C6-472A-A062-33EAC526F818}" type="sibTrans" cxnId="{AC831A0E-4B23-4E4D-84C2-17C90FCF5231}">
      <dgm:prSet/>
      <dgm:spPr/>
      <dgm:t>
        <a:bodyPr/>
        <a:lstStyle/>
        <a:p>
          <a:endParaRPr lang="en-US"/>
        </a:p>
      </dgm:t>
    </dgm:pt>
    <dgm:pt modelId="{C4757708-4BA0-459A-AFCC-8339F51A0D6A}">
      <dgm:prSet phldrT="[Text]"/>
      <dgm:spPr>
        <a:solidFill>
          <a:schemeClr val="accent4">
            <a:lumMod val="75000"/>
          </a:schemeClr>
        </a:solidFill>
        <a:ln>
          <a:solidFill>
            <a:schemeClr val="tx1"/>
          </a:solidFill>
        </a:ln>
      </dgm:spPr>
      <dgm:t>
        <a:bodyPr/>
        <a:lstStyle/>
        <a:p>
          <a:r>
            <a:rPr lang="en-US" b="1" dirty="0" smtClean="0"/>
            <a:t>Privately placed unlisted </a:t>
          </a:r>
          <a:r>
            <a:rPr lang="en-US" b="1" dirty="0" err="1" smtClean="0"/>
            <a:t>InvITs</a:t>
          </a:r>
          <a:endParaRPr lang="en-US" b="1" dirty="0" smtClean="0"/>
        </a:p>
        <a:p>
          <a:endParaRPr lang="en-US" b="1" dirty="0" smtClean="0"/>
        </a:p>
        <a:p>
          <a:r>
            <a:rPr lang="en-US" dirty="0" smtClean="0"/>
            <a:t>- Only to institutional investors (max 1000 investors)</a:t>
          </a:r>
        </a:p>
        <a:p>
          <a:r>
            <a:rPr lang="en-US" dirty="0" smtClean="0"/>
            <a:t>- Minimum investment (</a:t>
          </a:r>
          <a:r>
            <a:rPr lang="en-US" dirty="0" err="1" smtClean="0"/>
            <a:t>Rs</a:t>
          </a:r>
          <a:r>
            <a:rPr lang="en-US" dirty="0" smtClean="0"/>
            <a:t>. 1 crore)</a:t>
          </a:r>
          <a:endParaRPr lang="en-US" dirty="0"/>
        </a:p>
      </dgm:t>
    </dgm:pt>
    <dgm:pt modelId="{4912ED50-8B52-4383-A274-BB1184E51521}" type="parTrans" cxnId="{012E453B-C1D2-4851-96AD-647F87D2DF44}">
      <dgm:prSet/>
      <dgm:spPr/>
      <dgm:t>
        <a:bodyPr/>
        <a:lstStyle/>
        <a:p>
          <a:endParaRPr lang="en-US"/>
        </a:p>
      </dgm:t>
    </dgm:pt>
    <dgm:pt modelId="{26B94BAB-395A-4E1E-B480-A6E0EAD4BD39}" type="sibTrans" cxnId="{012E453B-C1D2-4851-96AD-647F87D2DF44}">
      <dgm:prSet/>
      <dgm:spPr/>
      <dgm:t>
        <a:bodyPr/>
        <a:lstStyle/>
        <a:p>
          <a:endParaRPr lang="en-US"/>
        </a:p>
      </dgm:t>
    </dgm:pt>
    <dgm:pt modelId="{3AD26BFB-2CCC-46D2-B9F9-415DB32DDDB4}" type="pres">
      <dgm:prSet presAssocID="{FEFF3AAC-1A8C-4C71-835F-81994CCC159C}" presName="diagram" presStyleCnt="0">
        <dgm:presLayoutVars>
          <dgm:dir/>
          <dgm:resizeHandles val="exact"/>
        </dgm:presLayoutVars>
      </dgm:prSet>
      <dgm:spPr/>
    </dgm:pt>
    <dgm:pt modelId="{5F90CD70-C771-45EA-BFF1-C9901EF0E8BF}" type="pres">
      <dgm:prSet presAssocID="{D4EB3CC8-7B40-4BCC-82D2-5D2EEF16A5B8}" presName="node" presStyleLbl="node1" presStyleIdx="0" presStyleCnt="3" custScaleX="109183">
        <dgm:presLayoutVars>
          <dgm:bulletEnabled val="1"/>
        </dgm:presLayoutVars>
      </dgm:prSet>
      <dgm:spPr>
        <a:prstGeom prst="roundRect">
          <a:avLst/>
        </a:prstGeom>
      </dgm:spPr>
      <dgm:t>
        <a:bodyPr/>
        <a:lstStyle/>
        <a:p>
          <a:endParaRPr lang="en-US"/>
        </a:p>
      </dgm:t>
    </dgm:pt>
    <dgm:pt modelId="{B0F3CAA4-94A9-4793-B0EB-9587AE2B7208}" type="pres">
      <dgm:prSet presAssocID="{76A7D78C-C96C-41CE-844A-9BDE4A0B9B28}" presName="sibTrans" presStyleCnt="0"/>
      <dgm:spPr/>
    </dgm:pt>
    <dgm:pt modelId="{D5704925-7158-417F-A5A4-DD149314ACEC}" type="pres">
      <dgm:prSet presAssocID="{2B928965-C824-4178-8440-31A2F0230C77}" presName="node" presStyleLbl="node1" presStyleIdx="1" presStyleCnt="3" custScaleX="115435">
        <dgm:presLayoutVars>
          <dgm:bulletEnabled val="1"/>
        </dgm:presLayoutVars>
      </dgm:prSet>
      <dgm:spPr>
        <a:prstGeom prst="roundRect">
          <a:avLst/>
        </a:prstGeom>
      </dgm:spPr>
      <dgm:t>
        <a:bodyPr/>
        <a:lstStyle/>
        <a:p>
          <a:endParaRPr lang="en-US"/>
        </a:p>
      </dgm:t>
    </dgm:pt>
    <dgm:pt modelId="{619DDEB1-F455-4B92-ADF8-2199A0ADCD90}" type="pres">
      <dgm:prSet presAssocID="{BFAC471E-A7C6-472A-A062-33EAC526F818}" presName="sibTrans" presStyleCnt="0"/>
      <dgm:spPr/>
    </dgm:pt>
    <dgm:pt modelId="{EFBB6CCA-62A9-4051-AE05-BA2BFC1D6917}" type="pres">
      <dgm:prSet presAssocID="{C4757708-4BA0-459A-AFCC-8339F51A0D6A}" presName="node" presStyleLbl="node1" presStyleIdx="2" presStyleCnt="3" custScaleX="114222">
        <dgm:presLayoutVars>
          <dgm:bulletEnabled val="1"/>
        </dgm:presLayoutVars>
      </dgm:prSet>
      <dgm:spPr>
        <a:prstGeom prst="roundRect">
          <a:avLst/>
        </a:prstGeom>
      </dgm:spPr>
      <dgm:t>
        <a:bodyPr/>
        <a:lstStyle/>
        <a:p>
          <a:endParaRPr lang="en-US"/>
        </a:p>
      </dgm:t>
    </dgm:pt>
  </dgm:ptLst>
  <dgm:cxnLst>
    <dgm:cxn modelId="{80769FB8-2491-4CB6-9AFF-9433A8D79701}" type="presOf" srcId="{2B928965-C824-4178-8440-31A2F0230C77}" destId="{D5704925-7158-417F-A5A4-DD149314ACEC}" srcOrd="0" destOrd="0" presId="urn:microsoft.com/office/officeart/2005/8/layout/default"/>
    <dgm:cxn modelId="{AC831A0E-4B23-4E4D-84C2-17C90FCF5231}" srcId="{FEFF3AAC-1A8C-4C71-835F-81994CCC159C}" destId="{2B928965-C824-4178-8440-31A2F0230C77}" srcOrd="1" destOrd="0" parTransId="{17F6E4E1-D084-4DB9-8E26-6636590E1187}" sibTransId="{BFAC471E-A7C6-472A-A062-33EAC526F818}"/>
    <dgm:cxn modelId="{739BDA1F-EE7B-4EAD-B3F1-C4CAF941B0FB}" type="presOf" srcId="{FEFF3AAC-1A8C-4C71-835F-81994CCC159C}" destId="{3AD26BFB-2CCC-46D2-B9F9-415DB32DDDB4}" srcOrd="0" destOrd="0" presId="urn:microsoft.com/office/officeart/2005/8/layout/default"/>
    <dgm:cxn modelId="{BE74E677-4F1B-496F-898F-0341594B9DDB}" type="presOf" srcId="{C4757708-4BA0-459A-AFCC-8339F51A0D6A}" destId="{EFBB6CCA-62A9-4051-AE05-BA2BFC1D6917}" srcOrd="0" destOrd="0" presId="urn:microsoft.com/office/officeart/2005/8/layout/default"/>
    <dgm:cxn modelId="{012E453B-C1D2-4851-96AD-647F87D2DF44}" srcId="{FEFF3AAC-1A8C-4C71-835F-81994CCC159C}" destId="{C4757708-4BA0-459A-AFCC-8339F51A0D6A}" srcOrd="2" destOrd="0" parTransId="{4912ED50-8B52-4383-A274-BB1184E51521}" sibTransId="{26B94BAB-395A-4E1E-B480-A6E0EAD4BD39}"/>
    <dgm:cxn modelId="{035881FF-F5BF-4D5B-9470-39CE398426C9}" type="presOf" srcId="{D4EB3CC8-7B40-4BCC-82D2-5D2EEF16A5B8}" destId="{5F90CD70-C771-45EA-BFF1-C9901EF0E8BF}" srcOrd="0" destOrd="0" presId="urn:microsoft.com/office/officeart/2005/8/layout/default"/>
    <dgm:cxn modelId="{BB3A0431-DD1B-443D-B226-79313D7A796D}" srcId="{FEFF3AAC-1A8C-4C71-835F-81994CCC159C}" destId="{D4EB3CC8-7B40-4BCC-82D2-5D2EEF16A5B8}" srcOrd="0" destOrd="0" parTransId="{6AEC9EAB-0224-4FA0-9DAF-FF6B6EACAA63}" sibTransId="{76A7D78C-C96C-41CE-844A-9BDE4A0B9B28}"/>
    <dgm:cxn modelId="{C0661908-FA68-4B7D-9921-B566BD3A4EC9}" type="presParOf" srcId="{3AD26BFB-2CCC-46D2-B9F9-415DB32DDDB4}" destId="{5F90CD70-C771-45EA-BFF1-C9901EF0E8BF}" srcOrd="0" destOrd="0" presId="urn:microsoft.com/office/officeart/2005/8/layout/default"/>
    <dgm:cxn modelId="{03531800-8C03-4A34-9A00-B9A1D8D980D2}" type="presParOf" srcId="{3AD26BFB-2CCC-46D2-B9F9-415DB32DDDB4}" destId="{B0F3CAA4-94A9-4793-B0EB-9587AE2B7208}" srcOrd="1" destOrd="0" presId="urn:microsoft.com/office/officeart/2005/8/layout/default"/>
    <dgm:cxn modelId="{7E392EDD-D3FE-458E-9D20-0CCC84DEBCE4}" type="presParOf" srcId="{3AD26BFB-2CCC-46D2-B9F9-415DB32DDDB4}" destId="{D5704925-7158-417F-A5A4-DD149314ACEC}" srcOrd="2" destOrd="0" presId="urn:microsoft.com/office/officeart/2005/8/layout/default"/>
    <dgm:cxn modelId="{112558BF-E3C8-49A6-928F-D3F546F4A652}" type="presParOf" srcId="{3AD26BFB-2CCC-46D2-B9F9-415DB32DDDB4}" destId="{619DDEB1-F455-4B92-ADF8-2199A0ADCD90}" srcOrd="3" destOrd="0" presId="urn:microsoft.com/office/officeart/2005/8/layout/default"/>
    <dgm:cxn modelId="{C4C77B42-4EF7-4E15-82B5-932096925932}" type="presParOf" srcId="{3AD26BFB-2CCC-46D2-B9F9-415DB32DDDB4}" destId="{EFBB6CCA-62A9-4051-AE05-BA2BFC1D6917}"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82587C-0BCD-4915-9DA1-19A497573789}">
      <dsp:nvSpPr>
        <dsp:cNvPr id="0" name=""/>
        <dsp:cNvSpPr/>
      </dsp:nvSpPr>
      <dsp:spPr>
        <a:xfrm rot="5400000">
          <a:off x="5770505" y="-2322063"/>
          <a:ext cx="1002966" cy="5903048"/>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Author of the trust</a:t>
          </a:r>
          <a:endParaRPr lang="en-US" sz="1400" kern="1200" dirty="0"/>
        </a:p>
        <a:p>
          <a:pPr marL="114300" lvl="1" indent="-114300" algn="l" defTabSz="622300">
            <a:lnSpc>
              <a:spcPct val="90000"/>
            </a:lnSpc>
            <a:spcBef>
              <a:spcPct val="0"/>
            </a:spcBef>
            <a:spcAft>
              <a:spcPct val="15000"/>
            </a:spcAft>
            <a:buChar char="••"/>
          </a:pPr>
          <a:r>
            <a:rPr lang="en-US" sz="1400" kern="1200" dirty="0" smtClean="0"/>
            <a:t>Required to hold at least 15% of the total </a:t>
          </a:r>
          <a:r>
            <a:rPr lang="en-US" sz="1400" kern="1200" dirty="0" err="1" smtClean="0"/>
            <a:t>InvIT</a:t>
          </a:r>
          <a:r>
            <a:rPr lang="en-US" sz="1400" kern="1200" dirty="0" smtClean="0"/>
            <a:t> units for a period of 3 years from the date of listing of such units</a:t>
          </a:r>
          <a:endParaRPr lang="en-US" sz="1400" kern="1200" dirty="0"/>
        </a:p>
      </dsp:txBody>
      <dsp:txXfrm rot="-5400000">
        <a:off x="3320465" y="176938"/>
        <a:ext cx="5854087" cy="905044"/>
      </dsp:txXfrm>
    </dsp:sp>
    <dsp:sp modelId="{F81DE1AD-EC56-4E79-8838-80AB9E8F012B}">
      <dsp:nvSpPr>
        <dsp:cNvPr id="0" name=""/>
        <dsp:cNvSpPr/>
      </dsp:nvSpPr>
      <dsp:spPr>
        <a:xfrm>
          <a:off x="0" y="2606"/>
          <a:ext cx="3320464" cy="125370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lvl="0" algn="ctr" defTabSz="1644650">
            <a:lnSpc>
              <a:spcPct val="90000"/>
            </a:lnSpc>
            <a:spcBef>
              <a:spcPct val="0"/>
            </a:spcBef>
            <a:spcAft>
              <a:spcPct val="35000"/>
            </a:spcAft>
          </a:pPr>
          <a:r>
            <a:rPr lang="en-US" sz="3700" kern="1200" dirty="0" smtClean="0"/>
            <a:t>Sponsor</a:t>
          </a:r>
          <a:endParaRPr lang="en-US" sz="3700" kern="1200" dirty="0"/>
        </a:p>
      </dsp:txBody>
      <dsp:txXfrm>
        <a:off x="61201" y="63807"/>
        <a:ext cx="3198062" cy="1131306"/>
      </dsp:txXfrm>
    </dsp:sp>
    <dsp:sp modelId="{15FF481C-9152-4D7B-BCBD-E8E3F04150BA}">
      <dsp:nvSpPr>
        <dsp:cNvPr id="0" name=""/>
        <dsp:cNvSpPr/>
      </dsp:nvSpPr>
      <dsp:spPr>
        <a:xfrm rot="5400000">
          <a:off x="5770505" y="-1005669"/>
          <a:ext cx="1002966" cy="5903048"/>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Independent debenture trustee registered with SEBI and responsible for holding the </a:t>
          </a:r>
          <a:r>
            <a:rPr lang="en-US" sz="1400" kern="1200" dirty="0" err="1" smtClean="0"/>
            <a:t>InvIT</a:t>
          </a:r>
          <a:r>
            <a:rPr lang="en-US" sz="1400" kern="1200" dirty="0" smtClean="0"/>
            <a:t> assets in trust for, and for the benefit of, the unit holders of the </a:t>
          </a:r>
          <a:r>
            <a:rPr lang="en-US" sz="1400" kern="1200" dirty="0" err="1" smtClean="0"/>
            <a:t>InvIT</a:t>
          </a:r>
          <a:endParaRPr lang="en-US" sz="1400" kern="1200" dirty="0"/>
        </a:p>
        <a:p>
          <a:pPr marL="114300" lvl="1" indent="-114300" algn="l" defTabSz="622300">
            <a:lnSpc>
              <a:spcPct val="90000"/>
            </a:lnSpc>
            <a:spcBef>
              <a:spcPct val="0"/>
            </a:spcBef>
            <a:spcAft>
              <a:spcPct val="15000"/>
            </a:spcAft>
            <a:buChar char="••"/>
          </a:pPr>
          <a:r>
            <a:rPr lang="en-US" sz="1400" kern="1200" dirty="0" smtClean="0"/>
            <a:t>Oversees some of the activities of the project manager (and the investment manager</a:t>
          </a:r>
          <a:endParaRPr lang="en-US" sz="1400" kern="1200" dirty="0"/>
        </a:p>
      </dsp:txBody>
      <dsp:txXfrm rot="-5400000">
        <a:off x="3320465" y="1493332"/>
        <a:ext cx="5854087" cy="905044"/>
      </dsp:txXfrm>
    </dsp:sp>
    <dsp:sp modelId="{2F71D690-6893-4878-A376-79E916AFE9E8}">
      <dsp:nvSpPr>
        <dsp:cNvPr id="0" name=""/>
        <dsp:cNvSpPr/>
      </dsp:nvSpPr>
      <dsp:spPr>
        <a:xfrm>
          <a:off x="0" y="1319000"/>
          <a:ext cx="3320464" cy="125370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lvl="0" algn="ctr" defTabSz="1644650">
            <a:lnSpc>
              <a:spcPct val="90000"/>
            </a:lnSpc>
            <a:spcBef>
              <a:spcPct val="0"/>
            </a:spcBef>
            <a:spcAft>
              <a:spcPct val="35000"/>
            </a:spcAft>
          </a:pPr>
          <a:r>
            <a:rPr lang="en-US" sz="3700" kern="1200" dirty="0" smtClean="0"/>
            <a:t>Trustee</a:t>
          </a:r>
          <a:endParaRPr lang="en-US" sz="3700" kern="1200" dirty="0"/>
        </a:p>
      </dsp:txBody>
      <dsp:txXfrm>
        <a:off x="61201" y="1380201"/>
        <a:ext cx="3198062" cy="1131306"/>
      </dsp:txXfrm>
    </dsp:sp>
    <dsp:sp modelId="{9784D62C-68BF-4732-9551-E5A5EBF6A289}">
      <dsp:nvSpPr>
        <dsp:cNvPr id="0" name=""/>
        <dsp:cNvSpPr/>
      </dsp:nvSpPr>
      <dsp:spPr>
        <a:xfrm rot="5400000">
          <a:off x="5770505" y="310724"/>
          <a:ext cx="1002966" cy="5903048"/>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59055" rIns="118110" bIns="59055" numCol="1" spcCol="1270" anchor="ctr" anchorCtr="0">
          <a:noAutofit/>
        </a:bodyPr>
        <a:lstStyle/>
        <a:p>
          <a:pPr marL="114300" lvl="1" indent="-114300" algn="l" defTabSz="622300">
            <a:lnSpc>
              <a:spcPct val="90000"/>
            </a:lnSpc>
            <a:spcBef>
              <a:spcPct val="0"/>
            </a:spcBef>
            <a:spcAft>
              <a:spcPct val="15000"/>
            </a:spcAft>
            <a:buChar char="••"/>
          </a:pPr>
          <a:r>
            <a:rPr lang="en-IN" sz="1400" kern="1200" spc="-5" dirty="0" smtClean="0">
              <a:solidFill>
                <a:schemeClr val="tx1"/>
              </a:solidFill>
              <a:latin typeface="Arial" panose="020B0604020202020204" pitchFamily="34" charset="0"/>
              <a:cs typeface="Arial" panose="020B0604020202020204" pitchFamily="34" charset="0"/>
            </a:rPr>
            <a:t>Responsible for the day-to-day management of the </a:t>
          </a:r>
          <a:r>
            <a:rPr lang="en-IN" sz="1400" kern="1200" spc="-5" dirty="0" err="1" smtClean="0">
              <a:solidFill>
                <a:schemeClr val="tx1"/>
              </a:solidFill>
              <a:latin typeface="Arial" panose="020B0604020202020204" pitchFamily="34" charset="0"/>
              <a:cs typeface="Arial" panose="020B0604020202020204" pitchFamily="34" charset="0"/>
            </a:rPr>
            <a:t>InvIT</a:t>
          </a:r>
          <a:r>
            <a:rPr lang="en-IN" sz="1400" kern="1200" spc="-5" dirty="0" smtClean="0">
              <a:solidFill>
                <a:schemeClr val="tx1"/>
              </a:solidFill>
              <a:latin typeface="Arial" panose="020B0604020202020204" pitchFamily="34" charset="0"/>
              <a:cs typeface="Arial" panose="020B0604020202020204" pitchFamily="34" charset="0"/>
            </a:rPr>
            <a:t> and its activities</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IN" sz="1400" kern="1200" spc="-5" dirty="0" smtClean="0">
              <a:solidFill>
                <a:schemeClr val="tx1"/>
              </a:solidFill>
              <a:latin typeface="Arial" panose="020B0604020202020204" pitchFamily="34" charset="0"/>
              <a:cs typeface="Arial" panose="020B0604020202020204" pitchFamily="34" charset="0"/>
            </a:rPr>
            <a:t>Makes investment decisions</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IN" sz="1400" kern="1200" spc="-5" dirty="0" smtClean="0">
              <a:solidFill>
                <a:schemeClr val="tx1"/>
              </a:solidFill>
              <a:latin typeface="Arial" panose="020B0604020202020204" pitchFamily="34" charset="0"/>
              <a:cs typeface="Arial" panose="020B0604020202020204" pitchFamily="34" charset="0"/>
            </a:rPr>
            <a:t>Ensures </a:t>
          </a:r>
          <a:r>
            <a:rPr lang="en-IN" sz="1400" kern="1200" spc="-5" dirty="0" err="1" smtClean="0">
              <a:solidFill>
                <a:schemeClr val="tx1"/>
              </a:solidFill>
              <a:latin typeface="Arial" panose="020B0604020202020204" pitchFamily="34" charset="0"/>
              <a:cs typeface="Arial" panose="020B0604020202020204" pitchFamily="34" charset="0"/>
            </a:rPr>
            <a:t>redressal</a:t>
          </a:r>
          <a:r>
            <a:rPr lang="en-IN" sz="1400" kern="1200" spc="-5" dirty="0" smtClean="0">
              <a:solidFill>
                <a:schemeClr val="tx1"/>
              </a:solidFill>
              <a:latin typeface="Arial" panose="020B0604020202020204" pitchFamily="34" charset="0"/>
              <a:cs typeface="Arial" panose="020B0604020202020204" pitchFamily="34" charset="0"/>
            </a:rPr>
            <a:t> of investor grievances</a:t>
          </a:r>
          <a:endParaRPr lang="en-US" sz="1400" kern="1200" dirty="0">
            <a:solidFill>
              <a:schemeClr val="tx1"/>
            </a:solidFill>
          </a:endParaRPr>
        </a:p>
      </dsp:txBody>
      <dsp:txXfrm rot="-5400000">
        <a:off x="3320465" y="2809726"/>
        <a:ext cx="5854087" cy="905044"/>
      </dsp:txXfrm>
    </dsp:sp>
    <dsp:sp modelId="{D5B6D6A6-C4CE-4759-AC22-0A14CA17B141}">
      <dsp:nvSpPr>
        <dsp:cNvPr id="0" name=""/>
        <dsp:cNvSpPr/>
      </dsp:nvSpPr>
      <dsp:spPr>
        <a:xfrm>
          <a:off x="0" y="2635394"/>
          <a:ext cx="3320464" cy="125370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lvl="0" algn="ctr" defTabSz="1644650">
            <a:lnSpc>
              <a:spcPct val="90000"/>
            </a:lnSpc>
            <a:spcBef>
              <a:spcPct val="0"/>
            </a:spcBef>
            <a:spcAft>
              <a:spcPct val="35000"/>
            </a:spcAft>
          </a:pPr>
          <a:r>
            <a:rPr lang="en-US" sz="3700" kern="1200" dirty="0" smtClean="0"/>
            <a:t>Investment Manager</a:t>
          </a:r>
          <a:endParaRPr lang="en-US" sz="3700" kern="1200" dirty="0"/>
        </a:p>
      </dsp:txBody>
      <dsp:txXfrm>
        <a:off x="61201" y="2696595"/>
        <a:ext cx="3198062" cy="1131306"/>
      </dsp:txXfrm>
    </dsp:sp>
    <dsp:sp modelId="{D1276688-83E5-47BB-9E8B-4E9CB3B5F0B3}">
      <dsp:nvSpPr>
        <dsp:cNvPr id="0" name=""/>
        <dsp:cNvSpPr/>
      </dsp:nvSpPr>
      <dsp:spPr>
        <a:xfrm rot="5400000">
          <a:off x="5770505" y="1627118"/>
          <a:ext cx="1002966" cy="5903048"/>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Responsible for the execution and management of the project assets held by the </a:t>
          </a:r>
          <a:r>
            <a:rPr lang="en-US" sz="1400" kern="1200" dirty="0" err="1" smtClean="0"/>
            <a:t>InvIT</a:t>
          </a:r>
          <a:endParaRPr lang="en-US" sz="1400" kern="1200" dirty="0"/>
        </a:p>
        <a:p>
          <a:pPr marL="114300" lvl="1" indent="-114300" algn="l" defTabSz="622300">
            <a:lnSpc>
              <a:spcPct val="90000"/>
            </a:lnSpc>
            <a:spcBef>
              <a:spcPct val="0"/>
            </a:spcBef>
            <a:spcAft>
              <a:spcPct val="15000"/>
            </a:spcAft>
            <a:buChar char="••"/>
          </a:pPr>
          <a:r>
            <a:rPr lang="en-US" sz="1400" kern="1200" dirty="0" smtClean="0"/>
            <a:t>Undertakes operation and management of the </a:t>
          </a:r>
          <a:r>
            <a:rPr lang="en-US" sz="1400" kern="1200" dirty="0" err="1" smtClean="0"/>
            <a:t>InvIT</a:t>
          </a:r>
          <a:endParaRPr lang="en-US" sz="1400" kern="1200" dirty="0"/>
        </a:p>
        <a:p>
          <a:pPr marL="114300" lvl="1" indent="-114300" algn="l" defTabSz="622300">
            <a:lnSpc>
              <a:spcPct val="90000"/>
            </a:lnSpc>
            <a:spcBef>
              <a:spcPct val="0"/>
            </a:spcBef>
            <a:spcAft>
              <a:spcPct val="15000"/>
            </a:spcAft>
            <a:buChar char="••"/>
          </a:pPr>
          <a:r>
            <a:rPr lang="en-US" sz="1400" kern="1200" dirty="0" smtClean="0"/>
            <a:t>Oversees projects operations / maintenance / construction</a:t>
          </a:r>
          <a:endParaRPr lang="en-US" sz="1400" kern="1200" dirty="0"/>
        </a:p>
      </dsp:txBody>
      <dsp:txXfrm rot="-5400000">
        <a:off x="3320465" y="4126120"/>
        <a:ext cx="5854087" cy="905044"/>
      </dsp:txXfrm>
    </dsp:sp>
    <dsp:sp modelId="{2666F44F-5D7C-43AE-91C0-B03DBB008D5F}">
      <dsp:nvSpPr>
        <dsp:cNvPr id="0" name=""/>
        <dsp:cNvSpPr/>
      </dsp:nvSpPr>
      <dsp:spPr>
        <a:xfrm>
          <a:off x="0" y="3951788"/>
          <a:ext cx="3320464" cy="125370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lvl="0" algn="ctr" defTabSz="1644650">
            <a:lnSpc>
              <a:spcPct val="90000"/>
            </a:lnSpc>
            <a:spcBef>
              <a:spcPct val="0"/>
            </a:spcBef>
            <a:spcAft>
              <a:spcPct val="35000"/>
            </a:spcAft>
          </a:pPr>
          <a:r>
            <a:rPr lang="en-US" sz="3700" kern="1200" dirty="0" smtClean="0"/>
            <a:t>Project Manager</a:t>
          </a:r>
          <a:endParaRPr lang="en-US" sz="3700" kern="1200" dirty="0"/>
        </a:p>
      </dsp:txBody>
      <dsp:txXfrm>
        <a:off x="61201" y="4012989"/>
        <a:ext cx="3198062" cy="11313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90CD70-C771-45EA-BFF1-C9901EF0E8BF}">
      <dsp:nvSpPr>
        <dsp:cNvPr id="0" name=""/>
        <dsp:cNvSpPr/>
      </dsp:nvSpPr>
      <dsp:spPr>
        <a:xfrm>
          <a:off x="659361" y="992"/>
          <a:ext cx="3640939" cy="2000827"/>
        </a:xfrm>
        <a:prstGeom prst="roundRect">
          <a:avLst/>
        </a:prstGeom>
        <a:solidFill>
          <a:schemeClr val="accent4">
            <a:lumMod val="75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smtClean="0"/>
            <a:t>Publicly offered listed </a:t>
          </a:r>
          <a:r>
            <a:rPr lang="en-US" sz="1500" b="1" kern="1200" dirty="0" err="1" smtClean="0"/>
            <a:t>InvITs</a:t>
          </a:r>
          <a:endParaRPr lang="en-US" sz="1500" b="1" kern="1200" dirty="0" smtClean="0"/>
        </a:p>
        <a:p>
          <a:pPr lvl="0" algn="ctr" defTabSz="666750">
            <a:lnSpc>
              <a:spcPct val="90000"/>
            </a:lnSpc>
            <a:spcBef>
              <a:spcPct val="0"/>
            </a:spcBef>
            <a:spcAft>
              <a:spcPct val="35000"/>
            </a:spcAft>
          </a:pPr>
          <a:endParaRPr lang="en-US" sz="1500" b="1" kern="1200" dirty="0" smtClean="0"/>
        </a:p>
        <a:p>
          <a:pPr lvl="0" algn="ctr" defTabSz="666750">
            <a:lnSpc>
              <a:spcPct val="90000"/>
            </a:lnSpc>
            <a:spcBef>
              <a:spcPct val="0"/>
            </a:spcBef>
            <a:spcAft>
              <a:spcPct val="35000"/>
            </a:spcAft>
          </a:pPr>
          <a:r>
            <a:rPr lang="en-US" sz="1500" kern="1200" dirty="0" smtClean="0"/>
            <a:t>- Units offered to public (min 20 investors)</a:t>
          </a:r>
        </a:p>
        <a:p>
          <a:pPr lvl="0" algn="ctr" defTabSz="666750">
            <a:lnSpc>
              <a:spcPct val="90000"/>
            </a:lnSpc>
            <a:spcBef>
              <a:spcPct val="0"/>
            </a:spcBef>
            <a:spcAft>
              <a:spcPct val="35000"/>
            </a:spcAft>
          </a:pPr>
          <a:r>
            <a:rPr lang="en-US" sz="1500" kern="1200" dirty="0" smtClean="0"/>
            <a:t>- Minimum investment and trading lot – </a:t>
          </a:r>
          <a:r>
            <a:rPr lang="en-US" sz="1500" kern="1200" dirty="0" err="1" smtClean="0"/>
            <a:t>Rs</a:t>
          </a:r>
          <a:r>
            <a:rPr lang="en-US" sz="1500" kern="1200" dirty="0" smtClean="0"/>
            <a:t>. 1 lakh</a:t>
          </a:r>
          <a:endParaRPr lang="en-US" sz="1500" kern="1200" dirty="0"/>
        </a:p>
      </dsp:txBody>
      <dsp:txXfrm>
        <a:off x="757033" y="98664"/>
        <a:ext cx="3445595" cy="1805483"/>
      </dsp:txXfrm>
    </dsp:sp>
    <dsp:sp modelId="{D5704925-7158-417F-A5A4-DD149314ACEC}">
      <dsp:nvSpPr>
        <dsp:cNvPr id="0" name=""/>
        <dsp:cNvSpPr/>
      </dsp:nvSpPr>
      <dsp:spPr>
        <a:xfrm>
          <a:off x="4633772" y="992"/>
          <a:ext cx="3849426" cy="2000827"/>
        </a:xfrm>
        <a:prstGeom prst="roundRect">
          <a:avLst/>
        </a:prstGeom>
        <a:solidFill>
          <a:schemeClr val="accent4">
            <a:lumMod val="75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smtClean="0"/>
            <a:t>Privately placed listed </a:t>
          </a:r>
          <a:r>
            <a:rPr lang="en-US" sz="1500" b="1" kern="1200" dirty="0" err="1" smtClean="0"/>
            <a:t>InvITs</a:t>
          </a:r>
          <a:endParaRPr lang="en-US" sz="1500" b="1" kern="1200" dirty="0" smtClean="0"/>
        </a:p>
        <a:p>
          <a:pPr lvl="0" algn="ctr" defTabSz="666750">
            <a:lnSpc>
              <a:spcPct val="90000"/>
            </a:lnSpc>
            <a:spcBef>
              <a:spcPct val="0"/>
            </a:spcBef>
            <a:spcAft>
              <a:spcPct val="35000"/>
            </a:spcAft>
          </a:pPr>
          <a:endParaRPr lang="en-US" sz="1500" b="1" kern="1200" dirty="0" smtClean="0"/>
        </a:p>
        <a:p>
          <a:pPr lvl="0" algn="ctr" defTabSz="666750">
            <a:lnSpc>
              <a:spcPct val="90000"/>
            </a:lnSpc>
            <a:spcBef>
              <a:spcPct val="0"/>
            </a:spcBef>
            <a:spcAft>
              <a:spcPct val="35000"/>
            </a:spcAft>
          </a:pPr>
          <a:r>
            <a:rPr lang="en-US" sz="1500" kern="1200" dirty="0" smtClean="0"/>
            <a:t>- Only to institutional investors (min 5, max 1000 investors)</a:t>
          </a:r>
        </a:p>
        <a:p>
          <a:pPr lvl="0" algn="ctr" defTabSz="666750">
            <a:lnSpc>
              <a:spcPct val="90000"/>
            </a:lnSpc>
            <a:spcBef>
              <a:spcPct val="0"/>
            </a:spcBef>
            <a:spcAft>
              <a:spcPct val="35000"/>
            </a:spcAft>
          </a:pPr>
          <a:r>
            <a:rPr lang="en-US" sz="1500" kern="1200" dirty="0" smtClean="0"/>
            <a:t>- Minimum investment (</a:t>
          </a:r>
          <a:r>
            <a:rPr lang="en-US" sz="1500" kern="1200" dirty="0" err="1" smtClean="0"/>
            <a:t>Rs</a:t>
          </a:r>
          <a:r>
            <a:rPr lang="en-US" sz="1500" kern="1200" dirty="0" smtClean="0"/>
            <a:t>. 1 crore/ 25 crore) and trading lot (</a:t>
          </a:r>
          <a:r>
            <a:rPr lang="en-US" sz="1500" kern="1200" dirty="0" err="1" smtClean="0"/>
            <a:t>Rs</a:t>
          </a:r>
          <a:r>
            <a:rPr lang="en-US" sz="1500" kern="1200" dirty="0" smtClean="0"/>
            <a:t>. 1 crore/ 2 crore)</a:t>
          </a:r>
          <a:endParaRPr lang="en-US" sz="1500" kern="1200" dirty="0"/>
        </a:p>
      </dsp:txBody>
      <dsp:txXfrm>
        <a:off x="4731444" y="98664"/>
        <a:ext cx="3654082" cy="1805483"/>
      </dsp:txXfrm>
    </dsp:sp>
    <dsp:sp modelId="{EFBB6CCA-62A9-4051-AE05-BA2BFC1D6917}">
      <dsp:nvSpPr>
        <dsp:cNvPr id="0" name=""/>
        <dsp:cNvSpPr/>
      </dsp:nvSpPr>
      <dsp:spPr>
        <a:xfrm>
          <a:off x="2666792" y="2335291"/>
          <a:ext cx="3808975" cy="2000827"/>
        </a:xfrm>
        <a:prstGeom prst="roundRect">
          <a:avLst/>
        </a:prstGeom>
        <a:solidFill>
          <a:schemeClr val="accent4">
            <a:lumMod val="75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smtClean="0"/>
            <a:t>Privately placed unlisted </a:t>
          </a:r>
          <a:r>
            <a:rPr lang="en-US" sz="1500" b="1" kern="1200" dirty="0" err="1" smtClean="0"/>
            <a:t>InvITs</a:t>
          </a:r>
          <a:endParaRPr lang="en-US" sz="1500" b="1" kern="1200" dirty="0" smtClean="0"/>
        </a:p>
        <a:p>
          <a:pPr lvl="0" algn="ctr" defTabSz="666750">
            <a:lnSpc>
              <a:spcPct val="90000"/>
            </a:lnSpc>
            <a:spcBef>
              <a:spcPct val="0"/>
            </a:spcBef>
            <a:spcAft>
              <a:spcPct val="35000"/>
            </a:spcAft>
          </a:pPr>
          <a:endParaRPr lang="en-US" sz="1500" b="1" kern="1200" dirty="0" smtClean="0"/>
        </a:p>
        <a:p>
          <a:pPr lvl="0" algn="ctr" defTabSz="666750">
            <a:lnSpc>
              <a:spcPct val="90000"/>
            </a:lnSpc>
            <a:spcBef>
              <a:spcPct val="0"/>
            </a:spcBef>
            <a:spcAft>
              <a:spcPct val="35000"/>
            </a:spcAft>
          </a:pPr>
          <a:r>
            <a:rPr lang="en-US" sz="1500" kern="1200" dirty="0" smtClean="0"/>
            <a:t>- Only to institutional investors (max 1000 investors)</a:t>
          </a:r>
        </a:p>
        <a:p>
          <a:pPr lvl="0" algn="ctr" defTabSz="666750">
            <a:lnSpc>
              <a:spcPct val="90000"/>
            </a:lnSpc>
            <a:spcBef>
              <a:spcPct val="0"/>
            </a:spcBef>
            <a:spcAft>
              <a:spcPct val="35000"/>
            </a:spcAft>
          </a:pPr>
          <a:r>
            <a:rPr lang="en-US" sz="1500" kern="1200" dirty="0" smtClean="0"/>
            <a:t>- Minimum investment (</a:t>
          </a:r>
          <a:r>
            <a:rPr lang="en-US" sz="1500" kern="1200" dirty="0" err="1" smtClean="0"/>
            <a:t>Rs</a:t>
          </a:r>
          <a:r>
            <a:rPr lang="en-US" sz="1500" kern="1200" dirty="0" smtClean="0"/>
            <a:t>. 1 crore)</a:t>
          </a:r>
          <a:endParaRPr lang="en-US" sz="1500" kern="1200" dirty="0"/>
        </a:p>
      </dsp:txBody>
      <dsp:txXfrm>
        <a:off x="2764464" y="2432963"/>
        <a:ext cx="3613631" cy="1805483"/>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4949" cy="498413"/>
          </a:xfrm>
          <a:prstGeom prst="rect">
            <a:avLst/>
          </a:prstGeom>
        </p:spPr>
        <p:txBody>
          <a:bodyPr vert="horz" lIns="83796" tIns="41898" rIns="83796" bIns="41898" rtlCol="0"/>
          <a:lstStyle>
            <a:lvl1pPr algn="l">
              <a:defRPr sz="1100"/>
            </a:lvl1pPr>
          </a:lstStyle>
          <a:p>
            <a:endParaRPr lang="en-IN"/>
          </a:p>
        </p:txBody>
      </p:sp>
      <p:sp>
        <p:nvSpPr>
          <p:cNvPr id="3" name="Date Placeholder 2"/>
          <p:cNvSpPr>
            <a:spLocks noGrp="1"/>
          </p:cNvSpPr>
          <p:nvPr>
            <p:ph type="dt" sz="quarter" idx="1"/>
          </p:nvPr>
        </p:nvSpPr>
        <p:spPr>
          <a:xfrm>
            <a:off x="3848125" y="1"/>
            <a:ext cx="2944949" cy="498413"/>
          </a:xfrm>
          <a:prstGeom prst="rect">
            <a:avLst/>
          </a:prstGeom>
        </p:spPr>
        <p:txBody>
          <a:bodyPr vert="horz" lIns="83796" tIns="41898" rIns="83796" bIns="41898" rtlCol="0"/>
          <a:lstStyle>
            <a:lvl1pPr algn="r">
              <a:defRPr sz="1100"/>
            </a:lvl1pPr>
          </a:lstStyle>
          <a:p>
            <a:fld id="{8DC73E4E-73B0-476C-869D-FA5483EE700D}" type="datetimeFigureOut">
              <a:rPr lang="en-IN" smtClean="0"/>
              <a:t>16/12/2020</a:t>
            </a:fld>
            <a:endParaRPr lang="en-IN"/>
          </a:p>
        </p:txBody>
      </p:sp>
      <p:sp>
        <p:nvSpPr>
          <p:cNvPr id="4" name="Footer Placeholder 3"/>
          <p:cNvSpPr>
            <a:spLocks noGrp="1"/>
          </p:cNvSpPr>
          <p:nvPr>
            <p:ph type="ftr" sz="quarter" idx="2"/>
          </p:nvPr>
        </p:nvSpPr>
        <p:spPr>
          <a:xfrm>
            <a:off x="0" y="9432987"/>
            <a:ext cx="2944949" cy="498413"/>
          </a:xfrm>
          <a:prstGeom prst="rect">
            <a:avLst/>
          </a:prstGeom>
        </p:spPr>
        <p:txBody>
          <a:bodyPr vert="horz" lIns="83796" tIns="41898" rIns="83796" bIns="41898" rtlCol="0" anchor="b"/>
          <a:lstStyle>
            <a:lvl1pPr algn="l">
              <a:defRPr sz="1100"/>
            </a:lvl1pPr>
          </a:lstStyle>
          <a:p>
            <a:endParaRPr lang="en-IN"/>
          </a:p>
        </p:txBody>
      </p:sp>
      <p:sp>
        <p:nvSpPr>
          <p:cNvPr id="5" name="Slide Number Placeholder 4"/>
          <p:cNvSpPr>
            <a:spLocks noGrp="1"/>
          </p:cNvSpPr>
          <p:nvPr>
            <p:ph type="sldNum" sz="quarter" idx="3"/>
          </p:nvPr>
        </p:nvSpPr>
        <p:spPr>
          <a:xfrm>
            <a:off x="3848125" y="9432987"/>
            <a:ext cx="2944949" cy="498413"/>
          </a:xfrm>
          <a:prstGeom prst="rect">
            <a:avLst/>
          </a:prstGeom>
        </p:spPr>
        <p:txBody>
          <a:bodyPr vert="horz" lIns="83796" tIns="41898" rIns="83796" bIns="41898" rtlCol="0" anchor="b"/>
          <a:lstStyle>
            <a:lvl1pPr algn="r">
              <a:defRPr sz="1100"/>
            </a:lvl1pPr>
          </a:lstStyle>
          <a:p>
            <a:fld id="{44C30701-AEB4-4B7D-A6DB-A44757E8EA88}" type="slidenum">
              <a:rPr lang="en-IN" smtClean="0"/>
              <a:t>‹#›</a:t>
            </a:fld>
            <a:endParaRPr lang="en-IN"/>
          </a:p>
        </p:txBody>
      </p:sp>
    </p:spTree>
    <p:extLst>
      <p:ext uri="{BB962C8B-B14F-4D97-AF65-F5344CB8AC3E}">
        <p14:creationId xmlns:p14="http://schemas.microsoft.com/office/powerpoint/2010/main" val="2505231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4949" cy="498413"/>
          </a:xfrm>
          <a:prstGeom prst="rect">
            <a:avLst/>
          </a:prstGeom>
        </p:spPr>
        <p:txBody>
          <a:bodyPr vert="horz" lIns="83796" tIns="41898" rIns="83796" bIns="41898" rtlCol="0"/>
          <a:lstStyle>
            <a:lvl1pPr algn="l">
              <a:defRPr sz="1100"/>
            </a:lvl1pPr>
          </a:lstStyle>
          <a:p>
            <a:endParaRPr lang="en-IN"/>
          </a:p>
        </p:txBody>
      </p:sp>
      <p:sp>
        <p:nvSpPr>
          <p:cNvPr id="3" name="Date Placeholder 2"/>
          <p:cNvSpPr>
            <a:spLocks noGrp="1"/>
          </p:cNvSpPr>
          <p:nvPr>
            <p:ph type="dt" idx="1"/>
          </p:nvPr>
        </p:nvSpPr>
        <p:spPr>
          <a:xfrm>
            <a:off x="3848125" y="1"/>
            <a:ext cx="2944949" cy="498413"/>
          </a:xfrm>
          <a:prstGeom prst="rect">
            <a:avLst/>
          </a:prstGeom>
        </p:spPr>
        <p:txBody>
          <a:bodyPr vert="horz" lIns="83796" tIns="41898" rIns="83796" bIns="41898" rtlCol="0"/>
          <a:lstStyle>
            <a:lvl1pPr algn="r">
              <a:defRPr sz="1100"/>
            </a:lvl1pPr>
          </a:lstStyle>
          <a:p>
            <a:fld id="{42FE3ADF-BF59-4134-B99A-EDC802708E50}" type="datetimeFigureOut">
              <a:rPr lang="en-IN" smtClean="0"/>
              <a:t>16/12/2020</a:t>
            </a:fld>
            <a:endParaRPr lang="en-IN"/>
          </a:p>
        </p:txBody>
      </p:sp>
      <p:sp>
        <p:nvSpPr>
          <p:cNvPr id="4" name="Slide Image Placeholder 3"/>
          <p:cNvSpPr>
            <a:spLocks noGrp="1" noRot="1" noChangeAspect="1"/>
          </p:cNvSpPr>
          <p:nvPr>
            <p:ph type="sldImg" idx="2"/>
          </p:nvPr>
        </p:nvSpPr>
        <p:spPr>
          <a:xfrm>
            <a:off x="977900" y="1241425"/>
            <a:ext cx="4838700" cy="3351213"/>
          </a:xfrm>
          <a:prstGeom prst="rect">
            <a:avLst/>
          </a:prstGeom>
          <a:noFill/>
          <a:ln w="12700">
            <a:solidFill>
              <a:prstClr val="black"/>
            </a:solidFill>
          </a:ln>
        </p:spPr>
        <p:txBody>
          <a:bodyPr vert="horz" lIns="83796" tIns="41898" rIns="83796" bIns="41898" rtlCol="0" anchor="ctr"/>
          <a:lstStyle/>
          <a:p>
            <a:endParaRPr lang="en-IN"/>
          </a:p>
        </p:txBody>
      </p:sp>
      <p:sp>
        <p:nvSpPr>
          <p:cNvPr id="5" name="Notes Placeholder 4"/>
          <p:cNvSpPr>
            <a:spLocks noGrp="1"/>
          </p:cNvSpPr>
          <p:nvPr>
            <p:ph type="body" sz="quarter" idx="3"/>
          </p:nvPr>
        </p:nvSpPr>
        <p:spPr>
          <a:xfrm>
            <a:off x="679165" y="4779164"/>
            <a:ext cx="5436171" cy="3910627"/>
          </a:xfrm>
          <a:prstGeom prst="rect">
            <a:avLst/>
          </a:prstGeom>
        </p:spPr>
        <p:txBody>
          <a:bodyPr vert="horz" lIns="83796" tIns="41898" rIns="83796" bIns="41898"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9432987"/>
            <a:ext cx="2944949" cy="498413"/>
          </a:xfrm>
          <a:prstGeom prst="rect">
            <a:avLst/>
          </a:prstGeom>
        </p:spPr>
        <p:txBody>
          <a:bodyPr vert="horz" lIns="83796" tIns="41898" rIns="83796" bIns="41898" rtlCol="0" anchor="b"/>
          <a:lstStyle>
            <a:lvl1pPr algn="l">
              <a:defRPr sz="1100"/>
            </a:lvl1pPr>
          </a:lstStyle>
          <a:p>
            <a:endParaRPr lang="en-IN"/>
          </a:p>
        </p:txBody>
      </p:sp>
      <p:sp>
        <p:nvSpPr>
          <p:cNvPr id="7" name="Slide Number Placeholder 6"/>
          <p:cNvSpPr>
            <a:spLocks noGrp="1"/>
          </p:cNvSpPr>
          <p:nvPr>
            <p:ph type="sldNum" sz="quarter" idx="5"/>
          </p:nvPr>
        </p:nvSpPr>
        <p:spPr>
          <a:xfrm>
            <a:off x="3848125" y="9432987"/>
            <a:ext cx="2944949" cy="498413"/>
          </a:xfrm>
          <a:prstGeom prst="rect">
            <a:avLst/>
          </a:prstGeom>
        </p:spPr>
        <p:txBody>
          <a:bodyPr vert="horz" lIns="83796" tIns="41898" rIns="83796" bIns="41898" rtlCol="0" anchor="b"/>
          <a:lstStyle>
            <a:lvl1pPr algn="r">
              <a:defRPr sz="1100"/>
            </a:lvl1pPr>
          </a:lstStyle>
          <a:p>
            <a:fld id="{92C3979C-F96A-4366-BC2E-1CDF5905F739}" type="slidenum">
              <a:rPr lang="en-IN" smtClean="0"/>
              <a:t>‹#›</a:t>
            </a:fld>
            <a:endParaRPr lang="en-IN"/>
          </a:p>
        </p:txBody>
      </p:sp>
    </p:spTree>
    <p:extLst>
      <p:ext uri="{BB962C8B-B14F-4D97-AF65-F5344CB8AC3E}">
        <p14:creationId xmlns:p14="http://schemas.microsoft.com/office/powerpoint/2010/main" val="1277867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xfrm>
            <a:off x="2749550" y="471488"/>
            <a:ext cx="3422650" cy="2370137"/>
          </a:xfrm>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ltLang="en-US" dirty="0"/>
          </a:p>
        </p:txBody>
      </p:sp>
      <p:sp>
        <p:nvSpPr>
          <p:cNvPr id="16388" name="Slide Number Placeholder 3"/>
          <p:cNvSpPr>
            <a:spLocks noGrp="1"/>
          </p:cNvSpPr>
          <p:nvPr>
            <p:ph type="sldNum" sz="quarter" idx="5"/>
          </p:nvPr>
        </p:nvSpPr>
        <p:spPr bwMode="auto">
          <a:noFill/>
          <a:ln>
            <a:miter lim="800000"/>
            <a:headEnd/>
            <a:tailEnd/>
          </a:ln>
        </p:spPr>
        <p:txBody>
          <a:bodyPr/>
          <a:lstStyle/>
          <a:p>
            <a:fld id="{7BDF3239-CC68-4A3F-8E85-34C3089E0462}" type="slidenum">
              <a:rPr lang="en-US" altLang="en-US"/>
              <a:pPr/>
              <a:t>1</a:t>
            </a:fld>
            <a:endParaRPr lang="en-US" altLang="en-US" dirty="0"/>
          </a:p>
        </p:txBody>
      </p:sp>
    </p:spTree>
    <p:extLst>
      <p:ext uri="{BB962C8B-B14F-4D97-AF65-F5344CB8AC3E}">
        <p14:creationId xmlns:p14="http://schemas.microsoft.com/office/powerpoint/2010/main" val="41582762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28" name="PlaceHolder 2"/>
          <p:cNvSpPr>
            <a:spLocks noGrp="1"/>
          </p:cNvSpPr>
          <p:nvPr>
            <p:ph type="body"/>
          </p:nvPr>
        </p:nvSpPr>
        <p:spPr>
          <a:xfrm>
            <a:off x="495000" y="1604520"/>
            <a:ext cx="8914680" cy="1896840"/>
          </a:xfrm>
          <a:prstGeom prst="rect">
            <a:avLst/>
          </a:prstGeom>
        </p:spPr>
        <p:txBody>
          <a:bodyPr lIns="0" tIns="0" rIns="0" bIns="0">
            <a:normAutofit/>
          </a:bodyPr>
          <a:lstStyle/>
          <a:p>
            <a:endParaRPr lang="en-IN" sz="3200" b="0" strike="noStrike" spc="-1">
              <a:latin typeface="Arial"/>
            </a:endParaRPr>
          </a:p>
        </p:txBody>
      </p:sp>
      <p:sp>
        <p:nvSpPr>
          <p:cNvPr id="29" name="PlaceHolder 3"/>
          <p:cNvSpPr>
            <a:spLocks noGrp="1"/>
          </p:cNvSpPr>
          <p:nvPr>
            <p:ph type="body"/>
          </p:nvPr>
        </p:nvSpPr>
        <p:spPr>
          <a:xfrm>
            <a:off x="495000" y="3682080"/>
            <a:ext cx="891468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31" name="PlaceHolder 2"/>
          <p:cNvSpPr>
            <a:spLocks noGrp="1"/>
          </p:cNvSpPr>
          <p:nvPr>
            <p:ph type="body"/>
          </p:nvPr>
        </p:nvSpPr>
        <p:spPr>
          <a:xfrm>
            <a:off x="495000" y="1604520"/>
            <a:ext cx="4350240" cy="1896840"/>
          </a:xfrm>
          <a:prstGeom prst="rect">
            <a:avLst/>
          </a:prstGeom>
        </p:spPr>
        <p:txBody>
          <a:bodyPr lIns="0" tIns="0" rIns="0" bIns="0">
            <a:normAutofit/>
          </a:bodyPr>
          <a:lstStyle/>
          <a:p>
            <a:endParaRPr lang="en-IN" sz="3200" b="0" strike="noStrike" spc="-1">
              <a:latin typeface="Arial"/>
            </a:endParaRPr>
          </a:p>
        </p:txBody>
      </p:sp>
      <p:sp>
        <p:nvSpPr>
          <p:cNvPr id="32" name="PlaceHolder 3"/>
          <p:cNvSpPr>
            <a:spLocks noGrp="1"/>
          </p:cNvSpPr>
          <p:nvPr>
            <p:ph type="body"/>
          </p:nvPr>
        </p:nvSpPr>
        <p:spPr>
          <a:xfrm>
            <a:off x="5063040" y="1604520"/>
            <a:ext cx="4350240" cy="1896840"/>
          </a:xfrm>
          <a:prstGeom prst="rect">
            <a:avLst/>
          </a:prstGeom>
        </p:spPr>
        <p:txBody>
          <a:bodyPr lIns="0" tIns="0" rIns="0" bIns="0">
            <a:normAutofit/>
          </a:bodyPr>
          <a:lstStyle/>
          <a:p>
            <a:endParaRPr lang="en-IN" sz="3200" b="0" strike="noStrike" spc="-1">
              <a:latin typeface="Arial"/>
            </a:endParaRPr>
          </a:p>
        </p:txBody>
      </p:sp>
      <p:sp>
        <p:nvSpPr>
          <p:cNvPr id="33" name="PlaceHolder 4"/>
          <p:cNvSpPr>
            <a:spLocks noGrp="1"/>
          </p:cNvSpPr>
          <p:nvPr>
            <p:ph type="body"/>
          </p:nvPr>
        </p:nvSpPr>
        <p:spPr>
          <a:xfrm>
            <a:off x="495000" y="3682080"/>
            <a:ext cx="4350240" cy="1896840"/>
          </a:xfrm>
          <a:prstGeom prst="rect">
            <a:avLst/>
          </a:prstGeom>
        </p:spPr>
        <p:txBody>
          <a:bodyPr lIns="0" tIns="0" rIns="0" bIns="0">
            <a:normAutofit/>
          </a:bodyPr>
          <a:lstStyle/>
          <a:p>
            <a:endParaRPr lang="en-IN" sz="3200" b="0" strike="noStrike" spc="-1">
              <a:latin typeface="Arial"/>
            </a:endParaRPr>
          </a:p>
        </p:txBody>
      </p:sp>
      <p:sp>
        <p:nvSpPr>
          <p:cNvPr id="34" name="PlaceHolder 5"/>
          <p:cNvSpPr>
            <a:spLocks noGrp="1"/>
          </p:cNvSpPr>
          <p:nvPr>
            <p:ph type="body"/>
          </p:nvPr>
        </p:nvSpPr>
        <p:spPr>
          <a:xfrm>
            <a:off x="5063040" y="3682080"/>
            <a:ext cx="435024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36" name="PlaceHolder 2"/>
          <p:cNvSpPr>
            <a:spLocks noGrp="1"/>
          </p:cNvSpPr>
          <p:nvPr>
            <p:ph type="body"/>
          </p:nvPr>
        </p:nvSpPr>
        <p:spPr>
          <a:xfrm>
            <a:off x="495000" y="1604520"/>
            <a:ext cx="2870280" cy="1896840"/>
          </a:xfrm>
          <a:prstGeom prst="rect">
            <a:avLst/>
          </a:prstGeom>
        </p:spPr>
        <p:txBody>
          <a:bodyPr lIns="0" tIns="0" rIns="0" bIns="0">
            <a:normAutofit/>
          </a:bodyPr>
          <a:lstStyle/>
          <a:p>
            <a:endParaRPr lang="en-IN" sz="3200" b="0" strike="noStrike" spc="-1">
              <a:latin typeface="Arial"/>
            </a:endParaRPr>
          </a:p>
        </p:txBody>
      </p:sp>
      <p:sp>
        <p:nvSpPr>
          <p:cNvPr id="37" name="PlaceHolder 3"/>
          <p:cNvSpPr>
            <a:spLocks noGrp="1"/>
          </p:cNvSpPr>
          <p:nvPr>
            <p:ph type="body"/>
          </p:nvPr>
        </p:nvSpPr>
        <p:spPr>
          <a:xfrm>
            <a:off x="3509280" y="1604520"/>
            <a:ext cx="2870280" cy="1896840"/>
          </a:xfrm>
          <a:prstGeom prst="rect">
            <a:avLst/>
          </a:prstGeom>
        </p:spPr>
        <p:txBody>
          <a:bodyPr lIns="0" tIns="0" rIns="0" bIns="0">
            <a:normAutofit/>
          </a:bodyPr>
          <a:lstStyle/>
          <a:p>
            <a:endParaRPr lang="en-IN" sz="3200" b="0" strike="noStrike" spc="-1">
              <a:latin typeface="Arial"/>
            </a:endParaRPr>
          </a:p>
        </p:txBody>
      </p:sp>
      <p:sp>
        <p:nvSpPr>
          <p:cNvPr id="38" name="PlaceHolder 4"/>
          <p:cNvSpPr>
            <a:spLocks noGrp="1"/>
          </p:cNvSpPr>
          <p:nvPr>
            <p:ph type="body"/>
          </p:nvPr>
        </p:nvSpPr>
        <p:spPr>
          <a:xfrm>
            <a:off x="6523200" y="1604520"/>
            <a:ext cx="2870280" cy="1896840"/>
          </a:xfrm>
          <a:prstGeom prst="rect">
            <a:avLst/>
          </a:prstGeom>
        </p:spPr>
        <p:txBody>
          <a:bodyPr lIns="0" tIns="0" rIns="0" bIns="0">
            <a:normAutofit/>
          </a:bodyPr>
          <a:lstStyle/>
          <a:p>
            <a:endParaRPr lang="en-IN" sz="3200" b="0" strike="noStrike" spc="-1">
              <a:latin typeface="Arial"/>
            </a:endParaRPr>
          </a:p>
        </p:txBody>
      </p:sp>
      <p:sp>
        <p:nvSpPr>
          <p:cNvPr id="39" name="PlaceHolder 5"/>
          <p:cNvSpPr>
            <a:spLocks noGrp="1"/>
          </p:cNvSpPr>
          <p:nvPr>
            <p:ph type="body"/>
          </p:nvPr>
        </p:nvSpPr>
        <p:spPr>
          <a:xfrm>
            <a:off x="495000" y="3682080"/>
            <a:ext cx="2870280" cy="1896840"/>
          </a:xfrm>
          <a:prstGeom prst="rect">
            <a:avLst/>
          </a:prstGeom>
        </p:spPr>
        <p:txBody>
          <a:bodyPr lIns="0" tIns="0" rIns="0" bIns="0">
            <a:normAutofit/>
          </a:bodyPr>
          <a:lstStyle/>
          <a:p>
            <a:endParaRPr lang="en-IN" sz="3200" b="0" strike="noStrike" spc="-1">
              <a:latin typeface="Arial"/>
            </a:endParaRPr>
          </a:p>
        </p:txBody>
      </p:sp>
      <p:sp>
        <p:nvSpPr>
          <p:cNvPr id="40" name="PlaceHolder 6"/>
          <p:cNvSpPr>
            <a:spLocks noGrp="1"/>
          </p:cNvSpPr>
          <p:nvPr>
            <p:ph type="body"/>
          </p:nvPr>
        </p:nvSpPr>
        <p:spPr>
          <a:xfrm>
            <a:off x="3509280" y="3682080"/>
            <a:ext cx="2870280" cy="1896840"/>
          </a:xfrm>
          <a:prstGeom prst="rect">
            <a:avLst/>
          </a:prstGeom>
        </p:spPr>
        <p:txBody>
          <a:bodyPr lIns="0" tIns="0" rIns="0" bIns="0">
            <a:normAutofit/>
          </a:bodyPr>
          <a:lstStyle/>
          <a:p>
            <a:endParaRPr lang="en-IN" sz="3200" b="0" strike="noStrike" spc="-1">
              <a:latin typeface="Arial"/>
            </a:endParaRPr>
          </a:p>
        </p:txBody>
      </p:sp>
      <p:sp>
        <p:nvSpPr>
          <p:cNvPr id="41" name="PlaceHolder 7"/>
          <p:cNvSpPr>
            <a:spLocks noGrp="1"/>
          </p:cNvSpPr>
          <p:nvPr>
            <p:ph type="body"/>
          </p:nvPr>
        </p:nvSpPr>
        <p:spPr>
          <a:xfrm>
            <a:off x="6523200" y="3682080"/>
            <a:ext cx="287028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5" name="Rectangle 11"/>
          <p:cNvSpPr/>
          <p:nvPr userDrawn="1"/>
        </p:nvSpPr>
        <p:spPr>
          <a:xfrm>
            <a:off x="454025" y="5916614"/>
            <a:ext cx="8997950" cy="136525"/>
          </a:xfrm>
          <a:prstGeom prst="rect">
            <a:avLst/>
          </a:prstGeom>
          <a:solidFill>
            <a:srgbClr val="0771B0"/>
          </a:solidFill>
          <a:ln>
            <a:noFill/>
          </a:ln>
        </p:spPr>
        <p:style>
          <a:lnRef idx="2">
            <a:schemeClr val="accent1">
              <a:shade val="50000"/>
            </a:schemeClr>
          </a:lnRef>
          <a:fillRef idx="1">
            <a:schemeClr val="accent1"/>
          </a:fillRef>
          <a:effectRef idx="0">
            <a:schemeClr val="accent1"/>
          </a:effectRef>
          <a:fontRef idx="minor">
            <a:schemeClr val="lt1"/>
          </a:fontRef>
        </p:style>
        <p:txBody>
          <a:bodyPr lIns="91363" tIns="45683" rIns="91363" bIns="45683" anchor="ctr"/>
          <a:lstStyle/>
          <a:p>
            <a:pPr algn="ctr" eaLnBrk="1" fontAlgn="auto" hangingPunct="1">
              <a:spcBef>
                <a:spcPts val="0"/>
              </a:spcBef>
              <a:spcAft>
                <a:spcPts val="0"/>
              </a:spcAft>
              <a:defRPr/>
            </a:pPr>
            <a:endParaRPr lang="en-US" dirty="0"/>
          </a:p>
        </p:txBody>
      </p:sp>
      <p:sp>
        <p:nvSpPr>
          <p:cNvPr id="6" name="Rectangle 88"/>
          <p:cNvSpPr/>
          <p:nvPr userDrawn="1"/>
        </p:nvSpPr>
        <p:spPr>
          <a:xfrm>
            <a:off x="454025" y="5965826"/>
            <a:ext cx="8997950" cy="136525"/>
          </a:xfrm>
          <a:prstGeom prst="rect">
            <a:avLst/>
          </a:prstGeom>
          <a:solidFill>
            <a:srgbClr val="0771B0"/>
          </a:solidFill>
          <a:ln>
            <a:noFill/>
          </a:ln>
        </p:spPr>
        <p:style>
          <a:lnRef idx="2">
            <a:schemeClr val="accent1">
              <a:shade val="50000"/>
            </a:schemeClr>
          </a:lnRef>
          <a:fillRef idx="1">
            <a:schemeClr val="accent1"/>
          </a:fillRef>
          <a:effectRef idx="0">
            <a:schemeClr val="accent1"/>
          </a:effectRef>
          <a:fontRef idx="minor">
            <a:schemeClr val="lt1"/>
          </a:fontRef>
        </p:style>
        <p:txBody>
          <a:bodyPr lIns="91363" tIns="45683" rIns="91363" bIns="45683" anchor="ctr"/>
          <a:lstStyle/>
          <a:p>
            <a:pPr algn="ctr" eaLnBrk="1" fontAlgn="auto" hangingPunct="1">
              <a:spcBef>
                <a:spcPts val="0"/>
              </a:spcBef>
              <a:spcAft>
                <a:spcPts val="0"/>
              </a:spcAft>
              <a:defRPr/>
            </a:pPr>
            <a:endParaRPr lang="en-US" dirty="0"/>
          </a:p>
        </p:txBody>
      </p:sp>
      <p:sp>
        <p:nvSpPr>
          <p:cNvPr id="8" name="Rectangle 103"/>
          <p:cNvSpPr/>
          <p:nvPr userDrawn="1"/>
        </p:nvSpPr>
        <p:spPr>
          <a:xfrm>
            <a:off x="454025" y="1190626"/>
            <a:ext cx="8997950" cy="136525"/>
          </a:xfrm>
          <a:prstGeom prst="rect">
            <a:avLst/>
          </a:prstGeom>
          <a:solidFill>
            <a:srgbClr val="0771B0"/>
          </a:solidFill>
          <a:ln>
            <a:noFill/>
          </a:ln>
        </p:spPr>
        <p:style>
          <a:lnRef idx="2">
            <a:schemeClr val="accent1">
              <a:shade val="50000"/>
            </a:schemeClr>
          </a:lnRef>
          <a:fillRef idx="1">
            <a:schemeClr val="accent1"/>
          </a:fillRef>
          <a:effectRef idx="0">
            <a:schemeClr val="accent1"/>
          </a:effectRef>
          <a:fontRef idx="minor">
            <a:schemeClr val="lt1"/>
          </a:fontRef>
        </p:style>
        <p:txBody>
          <a:bodyPr lIns="91363" tIns="45683" rIns="91363" bIns="45683" anchor="ctr"/>
          <a:lstStyle/>
          <a:p>
            <a:pPr algn="ctr" eaLnBrk="1" fontAlgn="auto" hangingPunct="1">
              <a:spcBef>
                <a:spcPts val="0"/>
              </a:spcBef>
              <a:spcAft>
                <a:spcPts val="0"/>
              </a:spcAft>
              <a:defRPr/>
            </a:pPr>
            <a:endParaRPr lang="en-US" dirty="0"/>
          </a:p>
        </p:txBody>
      </p:sp>
      <p:pic>
        <p:nvPicPr>
          <p:cNvPr id="12" name="Picture 6" descr="http://www.sebi.gov.in/cms/sebi_data/gimages/press_logo.jpg"/>
          <p:cNvPicPr>
            <a:picLocks noChangeAspect="1" noChangeArrowheads="1"/>
          </p:cNvPicPr>
          <p:nvPr userDrawn="1"/>
        </p:nvPicPr>
        <p:blipFill>
          <a:blip r:embed="rId2" cstate="print"/>
          <a:srcRect/>
          <a:stretch>
            <a:fillRect/>
          </a:stretch>
        </p:blipFill>
        <p:spPr bwMode="auto">
          <a:xfrm>
            <a:off x="457201" y="228600"/>
            <a:ext cx="6400800" cy="919818"/>
          </a:xfrm>
          <a:prstGeom prst="rect">
            <a:avLst/>
          </a:prstGeom>
          <a:noFill/>
          <a:ln w="9525">
            <a:noFill/>
            <a:miter lim="800000"/>
            <a:headEnd/>
            <a:tailEnd/>
          </a:ln>
        </p:spPr>
      </p:pic>
    </p:spTree>
    <p:extLst>
      <p:ext uri="{BB962C8B-B14F-4D97-AF65-F5344CB8AC3E}">
        <p14:creationId xmlns:p14="http://schemas.microsoft.com/office/powerpoint/2010/main" val="37209419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8"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49" name="PlaceHolder 2"/>
          <p:cNvSpPr>
            <a:spLocks noGrp="1"/>
          </p:cNvSpPr>
          <p:nvPr>
            <p:ph type="subTitle"/>
          </p:nvPr>
        </p:nvSpPr>
        <p:spPr>
          <a:xfrm>
            <a:off x="495000" y="1604520"/>
            <a:ext cx="8914680" cy="3976920"/>
          </a:xfrm>
          <a:prstGeom prst="rect">
            <a:avLst/>
          </a:prstGeom>
        </p:spPr>
        <p:txBody>
          <a:bodyPr lIns="0" tIns="0" rIns="0" bIns="0" anchor="ctr"/>
          <a:lstStyle/>
          <a:p>
            <a:pPr algn="ctr"/>
            <a:endParaRPr lang="en-IN"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51" name="PlaceHolder 2"/>
          <p:cNvSpPr>
            <a:spLocks noGrp="1"/>
          </p:cNvSpPr>
          <p:nvPr>
            <p:ph type="body"/>
          </p:nvPr>
        </p:nvSpPr>
        <p:spPr>
          <a:xfrm>
            <a:off x="495000" y="1604520"/>
            <a:ext cx="8914680" cy="397692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53" name="PlaceHolder 2"/>
          <p:cNvSpPr>
            <a:spLocks noGrp="1"/>
          </p:cNvSpPr>
          <p:nvPr>
            <p:ph type="body"/>
          </p:nvPr>
        </p:nvSpPr>
        <p:spPr>
          <a:xfrm>
            <a:off x="495000" y="1604520"/>
            <a:ext cx="4350240" cy="3976920"/>
          </a:xfrm>
          <a:prstGeom prst="rect">
            <a:avLst/>
          </a:prstGeom>
        </p:spPr>
        <p:txBody>
          <a:bodyPr lIns="0" tIns="0" rIns="0" bIns="0">
            <a:normAutofit/>
          </a:bodyPr>
          <a:lstStyle/>
          <a:p>
            <a:endParaRPr lang="en-IN" sz="3200" b="0" strike="noStrike" spc="-1">
              <a:latin typeface="Arial"/>
            </a:endParaRPr>
          </a:p>
        </p:txBody>
      </p:sp>
      <p:sp>
        <p:nvSpPr>
          <p:cNvPr id="54" name="PlaceHolder 3"/>
          <p:cNvSpPr>
            <a:spLocks noGrp="1"/>
          </p:cNvSpPr>
          <p:nvPr>
            <p:ph type="body"/>
          </p:nvPr>
        </p:nvSpPr>
        <p:spPr>
          <a:xfrm>
            <a:off x="5063040" y="1604520"/>
            <a:ext cx="4350240" cy="397692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5"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6" name="PlaceHolder 1"/>
          <p:cNvSpPr>
            <a:spLocks noGrp="1"/>
          </p:cNvSpPr>
          <p:nvPr>
            <p:ph type="subTitle"/>
          </p:nvPr>
        </p:nvSpPr>
        <p:spPr>
          <a:xfrm>
            <a:off x="495360" y="146160"/>
            <a:ext cx="7501680" cy="3494160"/>
          </a:xfrm>
          <a:prstGeom prst="rect">
            <a:avLst/>
          </a:prstGeom>
        </p:spPr>
        <p:txBody>
          <a:bodyPr lIns="0" tIns="0" rIns="0" bIns="0" anchor="ctr"/>
          <a:lstStyle/>
          <a:p>
            <a:pPr algn="ctr"/>
            <a:endParaRPr lang="en-IN"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7" name="PlaceHolder 2"/>
          <p:cNvSpPr>
            <a:spLocks noGrp="1"/>
          </p:cNvSpPr>
          <p:nvPr>
            <p:ph type="subTitle"/>
          </p:nvPr>
        </p:nvSpPr>
        <p:spPr>
          <a:xfrm>
            <a:off x="495000" y="1604520"/>
            <a:ext cx="8914680" cy="3976920"/>
          </a:xfrm>
          <a:prstGeom prst="rect">
            <a:avLst/>
          </a:prstGeom>
        </p:spPr>
        <p:txBody>
          <a:bodyPr lIns="0" tIns="0" rIns="0" bIns="0" anchor="ctr"/>
          <a:lstStyle/>
          <a:p>
            <a:pPr algn="ctr"/>
            <a:endParaRPr lang="en-IN"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58" name="PlaceHolder 2"/>
          <p:cNvSpPr>
            <a:spLocks noGrp="1"/>
          </p:cNvSpPr>
          <p:nvPr>
            <p:ph type="body"/>
          </p:nvPr>
        </p:nvSpPr>
        <p:spPr>
          <a:xfrm>
            <a:off x="495000" y="1604520"/>
            <a:ext cx="4350240" cy="1896840"/>
          </a:xfrm>
          <a:prstGeom prst="rect">
            <a:avLst/>
          </a:prstGeom>
        </p:spPr>
        <p:txBody>
          <a:bodyPr lIns="0" tIns="0" rIns="0" bIns="0">
            <a:normAutofit/>
          </a:bodyPr>
          <a:lstStyle/>
          <a:p>
            <a:endParaRPr lang="en-IN" sz="3200" b="0" strike="noStrike" spc="-1">
              <a:latin typeface="Arial"/>
            </a:endParaRPr>
          </a:p>
        </p:txBody>
      </p:sp>
      <p:sp>
        <p:nvSpPr>
          <p:cNvPr id="59" name="PlaceHolder 3"/>
          <p:cNvSpPr>
            <a:spLocks noGrp="1"/>
          </p:cNvSpPr>
          <p:nvPr>
            <p:ph type="body"/>
          </p:nvPr>
        </p:nvSpPr>
        <p:spPr>
          <a:xfrm>
            <a:off x="5063040" y="1604520"/>
            <a:ext cx="4350240" cy="3976920"/>
          </a:xfrm>
          <a:prstGeom prst="rect">
            <a:avLst/>
          </a:prstGeom>
        </p:spPr>
        <p:txBody>
          <a:bodyPr lIns="0" tIns="0" rIns="0" bIns="0">
            <a:normAutofit/>
          </a:bodyPr>
          <a:lstStyle/>
          <a:p>
            <a:endParaRPr lang="en-IN" sz="3200" b="0" strike="noStrike" spc="-1">
              <a:latin typeface="Arial"/>
            </a:endParaRPr>
          </a:p>
        </p:txBody>
      </p:sp>
      <p:sp>
        <p:nvSpPr>
          <p:cNvPr id="60" name="PlaceHolder 4"/>
          <p:cNvSpPr>
            <a:spLocks noGrp="1"/>
          </p:cNvSpPr>
          <p:nvPr>
            <p:ph type="body"/>
          </p:nvPr>
        </p:nvSpPr>
        <p:spPr>
          <a:xfrm>
            <a:off x="495000" y="3682080"/>
            <a:ext cx="435024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62" name="PlaceHolder 2"/>
          <p:cNvSpPr>
            <a:spLocks noGrp="1"/>
          </p:cNvSpPr>
          <p:nvPr>
            <p:ph type="body"/>
          </p:nvPr>
        </p:nvSpPr>
        <p:spPr>
          <a:xfrm>
            <a:off x="495000" y="1604520"/>
            <a:ext cx="4350240" cy="3976920"/>
          </a:xfrm>
          <a:prstGeom prst="rect">
            <a:avLst/>
          </a:prstGeom>
        </p:spPr>
        <p:txBody>
          <a:bodyPr lIns="0" tIns="0" rIns="0" bIns="0">
            <a:normAutofit/>
          </a:bodyPr>
          <a:lstStyle/>
          <a:p>
            <a:endParaRPr lang="en-IN" sz="3200" b="0" strike="noStrike" spc="-1">
              <a:latin typeface="Arial"/>
            </a:endParaRPr>
          </a:p>
        </p:txBody>
      </p:sp>
      <p:sp>
        <p:nvSpPr>
          <p:cNvPr id="63" name="PlaceHolder 3"/>
          <p:cNvSpPr>
            <a:spLocks noGrp="1"/>
          </p:cNvSpPr>
          <p:nvPr>
            <p:ph type="body"/>
          </p:nvPr>
        </p:nvSpPr>
        <p:spPr>
          <a:xfrm>
            <a:off x="5063040" y="1604520"/>
            <a:ext cx="4350240" cy="1896840"/>
          </a:xfrm>
          <a:prstGeom prst="rect">
            <a:avLst/>
          </a:prstGeom>
        </p:spPr>
        <p:txBody>
          <a:bodyPr lIns="0" tIns="0" rIns="0" bIns="0">
            <a:normAutofit/>
          </a:bodyPr>
          <a:lstStyle/>
          <a:p>
            <a:endParaRPr lang="en-IN" sz="3200" b="0" strike="noStrike" spc="-1">
              <a:latin typeface="Arial"/>
            </a:endParaRPr>
          </a:p>
        </p:txBody>
      </p:sp>
      <p:sp>
        <p:nvSpPr>
          <p:cNvPr id="64" name="PlaceHolder 4"/>
          <p:cNvSpPr>
            <a:spLocks noGrp="1"/>
          </p:cNvSpPr>
          <p:nvPr>
            <p:ph type="body"/>
          </p:nvPr>
        </p:nvSpPr>
        <p:spPr>
          <a:xfrm>
            <a:off x="5063040" y="3682080"/>
            <a:ext cx="435024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66" name="PlaceHolder 2"/>
          <p:cNvSpPr>
            <a:spLocks noGrp="1"/>
          </p:cNvSpPr>
          <p:nvPr>
            <p:ph type="body"/>
          </p:nvPr>
        </p:nvSpPr>
        <p:spPr>
          <a:xfrm>
            <a:off x="495000" y="1604520"/>
            <a:ext cx="4350240" cy="1896840"/>
          </a:xfrm>
          <a:prstGeom prst="rect">
            <a:avLst/>
          </a:prstGeom>
        </p:spPr>
        <p:txBody>
          <a:bodyPr lIns="0" tIns="0" rIns="0" bIns="0">
            <a:normAutofit/>
          </a:bodyPr>
          <a:lstStyle/>
          <a:p>
            <a:endParaRPr lang="en-IN" sz="3200" b="0" strike="noStrike" spc="-1">
              <a:latin typeface="Arial"/>
            </a:endParaRPr>
          </a:p>
        </p:txBody>
      </p:sp>
      <p:sp>
        <p:nvSpPr>
          <p:cNvPr id="67" name="PlaceHolder 3"/>
          <p:cNvSpPr>
            <a:spLocks noGrp="1"/>
          </p:cNvSpPr>
          <p:nvPr>
            <p:ph type="body"/>
          </p:nvPr>
        </p:nvSpPr>
        <p:spPr>
          <a:xfrm>
            <a:off x="5063040" y="1604520"/>
            <a:ext cx="4350240" cy="1896840"/>
          </a:xfrm>
          <a:prstGeom prst="rect">
            <a:avLst/>
          </a:prstGeom>
        </p:spPr>
        <p:txBody>
          <a:bodyPr lIns="0" tIns="0" rIns="0" bIns="0">
            <a:normAutofit/>
          </a:bodyPr>
          <a:lstStyle/>
          <a:p>
            <a:endParaRPr lang="en-IN" sz="3200" b="0" strike="noStrike" spc="-1">
              <a:latin typeface="Arial"/>
            </a:endParaRPr>
          </a:p>
        </p:txBody>
      </p:sp>
      <p:sp>
        <p:nvSpPr>
          <p:cNvPr id="68" name="PlaceHolder 4"/>
          <p:cNvSpPr>
            <a:spLocks noGrp="1"/>
          </p:cNvSpPr>
          <p:nvPr>
            <p:ph type="body"/>
          </p:nvPr>
        </p:nvSpPr>
        <p:spPr>
          <a:xfrm>
            <a:off x="495000" y="3682080"/>
            <a:ext cx="891468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70" name="PlaceHolder 2"/>
          <p:cNvSpPr>
            <a:spLocks noGrp="1"/>
          </p:cNvSpPr>
          <p:nvPr>
            <p:ph type="body"/>
          </p:nvPr>
        </p:nvSpPr>
        <p:spPr>
          <a:xfrm>
            <a:off x="495000" y="1604520"/>
            <a:ext cx="8914680" cy="1896840"/>
          </a:xfrm>
          <a:prstGeom prst="rect">
            <a:avLst/>
          </a:prstGeom>
        </p:spPr>
        <p:txBody>
          <a:bodyPr lIns="0" tIns="0" rIns="0" bIns="0">
            <a:normAutofit/>
          </a:bodyPr>
          <a:lstStyle/>
          <a:p>
            <a:endParaRPr lang="en-IN" sz="3200" b="0" strike="noStrike" spc="-1">
              <a:latin typeface="Arial"/>
            </a:endParaRPr>
          </a:p>
        </p:txBody>
      </p:sp>
      <p:sp>
        <p:nvSpPr>
          <p:cNvPr id="71" name="PlaceHolder 3"/>
          <p:cNvSpPr>
            <a:spLocks noGrp="1"/>
          </p:cNvSpPr>
          <p:nvPr>
            <p:ph type="body"/>
          </p:nvPr>
        </p:nvSpPr>
        <p:spPr>
          <a:xfrm>
            <a:off x="495000" y="3682080"/>
            <a:ext cx="891468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73" name="PlaceHolder 2"/>
          <p:cNvSpPr>
            <a:spLocks noGrp="1"/>
          </p:cNvSpPr>
          <p:nvPr>
            <p:ph type="body"/>
          </p:nvPr>
        </p:nvSpPr>
        <p:spPr>
          <a:xfrm>
            <a:off x="495000" y="1604520"/>
            <a:ext cx="4350240" cy="1896840"/>
          </a:xfrm>
          <a:prstGeom prst="rect">
            <a:avLst/>
          </a:prstGeom>
        </p:spPr>
        <p:txBody>
          <a:bodyPr lIns="0" tIns="0" rIns="0" bIns="0">
            <a:normAutofit/>
          </a:bodyPr>
          <a:lstStyle/>
          <a:p>
            <a:endParaRPr lang="en-IN" sz="3200" b="0" strike="noStrike" spc="-1">
              <a:latin typeface="Arial"/>
            </a:endParaRPr>
          </a:p>
        </p:txBody>
      </p:sp>
      <p:sp>
        <p:nvSpPr>
          <p:cNvPr id="74" name="PlaceHolder 3"/>
          <p:cNvSpPr>
            <a:spLocks noGrp="1"/>
          </p:cNvSpPr>
          <p:nvPr>
            <p:ph type="body"/>
          </p:nvPr>
        </p:nvSpPr>
        <p:spPr>
          <a:xfrm>
            <a:off x="5063040" y="1604520"/>
            <a:ext cx="4350240" cy="1896840"/>
          </a:xfrm>
          <a:prstGeom prst="rect">
            <a:avLst/>
          </a:prstGeom>
        </p:spPr>
        <p:txBody>
          <a:bodyPr lIns="0" tIns="0" rIns="0" bIns="0">
            <a:normAutofit/>
          </a:bodyPr>
          <a:lstStyle/>
          <a:p>
            <a:endParaRPr lang="en-IN" sz="3200" b="0" strike="noStrike" spc="-1">
              <a:latin typeface="Arial"/>
            </a:endParaRPr>
          </a:p>
        </p:txBody>
      </p:sp>
      <p:sp>
        <p:nvSpPr>
          <p:cNvPr id="75" name="PlaceHolder 4"/>
          <p:cNvSpPr>
            <a:spLocks noGrp="1"/>
          </p:cNvSpPr>
          <p:nvPr>
            <p:ph type="body"/>
          </p:nvPr>
        </p:nvSpPr>
        <p:spPr>
          <a:xfrm>
            <a:off x="495000" y="3682080"/>
            <a:ext cx="4350240" cy="1896840"/>
          </a:xfrm>
          <a:prstGeom prst="rect">
            <a:avLst/>
          </a:prstGeom>
        </p:spPr>
        <p:txBody>
          <a:bodyPr lIns="0" tIns="0" rIns="0" bIns="0">
            <a:normAutofit/>
          </a:bodyPr>
          <a:lstStyle/>
          <a:p>
            <a:endParaRPr lang="en-IN" sz="3200" b="0" strike="noStrike" spc="-1">
              <a:latin typeface="Arial"/>
            </a:endParaRPr>
          </a:p>
        </p:txBody>
      </p:sp>
      <p:sp>
        <p:nvSpPr>
          <p:cNvPr id="76" name="PlaceHolder 5"/>
          <p:cNvSpPr>
            <a:spLocks noGrp="1"/>
          </p:cNvSpPr>
          <p:nvPr>
            <p:ph type="body"/>
          </p:nvPr>
        </p:nvSpPr>
        <p:spPr>
          <a:xfrm>
            <a:off x="5063040" y="3682080"/>
            <a:ext cx="435024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78" name="PlaceHolder 2"/>
          <p:cNvSpPr>
            <a:spLocks noGrp="1"/>
          </p:cNvSpPr>
          <p:nvPr>
            <p:ph type="body"/>
          </p:nvPr>
        </p:nvSpPr>
        <p:spPr>
          <a:xfrm>
            <a:off x="495000" y="1604520"/>
            <a:ext cx="2870280" cy="1896840"/>
          </a:xfrm>
          <a:prstGeom prst="rect">
            <a:avLst/>
          </a:prstGeom>
        </p:spPr>
        <p:txBody>
          <a:bodyPr lIns="0" tIns="0" rIns="0" bIns="0">
            <a:normAutofit/>
          </a:bodyPr>
          <a:lstStyle/>
          <a:p>
            <a:endParaRPr lang="en-IN" sz="3200" b="0" strike="noStrike" spc="-1">
              <a:latin typeface="Arial"/>
            </a:endParaRPr>
          </a:p>
        </p:txBody>
      </p:sp>
      <p:sp>
        <p:nvSpPr>
          <p:cNvPr id="79" name="PlaceHolder 3"/>
          <p:cNvSpPr>
            <a:spLocks noGrp="1"/>
          </p:cNvSpPr>
          <p:nvPr>
            <p:ph type="body"/>
          </p:nvPr>
        </p:nvSpPr>
        <p:spPr>
          <a:xfrm>
            <a:off x="3509280" y="1604520"/>
            <a:ext cx="2870280" cy="1896840"/>
          </a:xfrm>
          <a:prstGeom prst="rect">
            <a:avLst/>
          </a:prstGeom>
        </p:spPr>
        <p:txBody>
          <a:bodyPr lIns="0" tIns="0" rIns="0" bIns="0">
            <a:normAutofit/>
          </a:bodyPr>
          <a:lstStyle/>
          <a:p>
            <a:endParaRPr lang="en-IN" sz="3200" b="0" strike="noStrike" spc="-1">
              <a:latin typeface="Arial"/>
            </a:endParaRPr>
          </a:p>
        </p:txBody>
      </p:sp>
      <p:sp>
        <p:nvSpPr>
          <p:cNvPr id="80" name="PlaceHolder 4"/>
          <p:cNvSpPr>
            <a:spLocks noGrp="1"/>
          </p:cNvSpPr>
          <p:nvPr>
            <p:ph type="body"/>
          </p:nvPr>
        </p:nvSpPr>
        <p:spPr>
          <a:xfrm>
            <a:off x="6523200" y="1604520"/>
            <a:ext cx="2870280" cy="1896840"/>
          </a:xfrm>
          <a:prstGeom prst="rect">
            <a:avLst/>
          </a:prstGeom>
        </p:spPr>
        <p:txBody>
          <a:bodyPr lIns="0" tIns="0" rIns="0" bIns="0">
            <a:normAutofit/>
          </a:bodyPr>
          <a:lstStyle/>
          <a:p>
            <a:endParaRPr lang="en-IN" sz="3200" b="0" strike="noStrike" spc="-1">
              <a:latin typeface="Arial"/>
            </a:endParaRPr>
          </a:p>
        </p:txBody>
      </p:sp>
      <p:sp>
        <p:nvSpPr>
          <p:cNvPr id="81" name="PlaceHolder 5"/>
          <p:cNvSpPr>
            <a:spLocks noGrp="1"/>
          </p:cNvSpPr>
          <p:nvPr>
            <p:ph type="body"/>
          </p:nvPr>
        </p:nvSpPr>
        <p:spPr>
          <a:xfrm>
            <a:off x="495000" y="3682080"/>
            <a:ext cx="2870280" cy="1896840"/>
          </a:xfrm>
          <a:prstGeom prst="rect">
            <a:avLst/>
          </a:prstGeom>
        </p:spPr>
        <p:txBody>
          <a:bodyPr lIns="0" tIns="0" rIns="0" bIns="0">
            <a:normAutofit/>
          </a:bodyPr>
          <a:lstStyle/>
          <a:p>
            <a:endParaRPr lang="en-IN" sz="3200" b="0" strike="noStrike" spc="-1">
              <a:latin typeface="Arial"/>
            </a:endParaRPr>
          </a:p>
        </p:txBody>
      </p:sp>
      <p:sp>
        <p:nvSpPr>
          <p:cNvPr id="82" name="PlaceHolder 6"/>
          <p:cNvSpPr>
            <a:spLocks noGrp="1"/>
          </p:cNvSpPr>
          <p:nvPr>
            <p:ph type="body"/>
          </p:nvPr>
        </p:nvSpPr>
        <p:spPr>
          <a:xfrm>
            <a:off x="3509280" y="3682080"/>
            <a:ext cx="2870280" cy="1896840"/>
          </a:xfrm>
          <a:prstGeom prst="rect">
            <a:avLst/>
          </a:prstGeom>
        </p:spPr>
        <p:txBody>
          <a:bodyPr lIns="0" tIns="0" rIns="0" bIns="0">
            <a:normAutofit/>
          </a:bodyPr>
          <a:lstStyle/>
          <a:p>
            <a:endParaRPr lang="en-IN" sz="3200" b="0" strike="noStrike" spc="-1">
              <a:latin typeface="Arial"/>
            </a:endParaRPr>
          </a:p>
        </p:txBody>
      </p:sp>
      <p:sp>
        <p:nvSpPr>
          <p:cNvPr id="83" name="PlaceHolder 7"/>
          <p:cNvSpPr>
            <a:spLocks noGrp="1"/>
          </p:cNvSpPr>
          <p:nvPr>
            <p:ph type="body"/>
          </p:nvPr>
        </p:nvSpPr>
        <p:spPr>
          <a:xfrm>
            <a:off x="6523200" y="3682080"/>
            <a:ext cx="287028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32"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133" name="PlaceHolder 2"/>
          <p:cNvSpPr>
            <a:spLocks noGrp="1"/>
          </p:cNvSpPr>
          <p:nvPr>
            <p:ph type="subTitle"/>
          </p:nvPr>
        </p:nvSpPr>
        <p:spPr>
          <a:xfrm>
            <a:off x="495000" y="1604520"/>
            <a:ext cx="8914680" cy="3976920"/>
          </a:xfrm>
          <a:prstGeom prst="rect">
            <a:avLst/>
          </a:prstGeom>
        </p:spPr>
        <p:txBody>
          <a:bodyPr lIns="0" tIns="0" rIns="0" bIns="0" anchor="ctr"/>
          <a:lstStyle/>
          <a:p>
            <a:pPr algn="ctr"/>
            <a:endParaRPr lang="en-IN" sz="3200" b="0" strike="noStrike" spc="-1">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34"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135" name="PlaceHolder 2"/>
          <p:cNvSpPr>
            <a:spLocks noGrp="1"/>
          </p:cNvSpPr>
          <p:nvPr>
            <p:ph type="body"/>
          </p:nvPr>
        </p:nvSpPr>
        <p:spPr>
          <a:xfrm>
            <a:off x="495000" y="1604520"/>
            <a:ext cx="8914680" cy="397692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36"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137" name="PlaceHolder 2"/>
          <p:cNvSpPr>
            <a:spLocks noGrp="1"/>
          </p:cNvSpPr>
          <p:nvPr>
            <p:ph type="body"/>
          </p:nvPr>
        </p:nvSpPr>
        <p:spPr>
          <a:xfrm>
            <a:off x="495000" y="1604520"/>
            <a:ext cx="4350240" cy="3976920"/>
          </a:xfrm>
          <a:prstGeom prst="rect">
            <a:avLst/>
          </a:prstGeom>
        </p:spPr>
        <p:txBody>
          <a:bodyPr lIns="0" tIns="0" rIns="0" bIns="0">
            <a:normAutofit/>
          </a:bodyPr>
          <a:lstStyle/>
          <a:p>
            <a:endParaRPr lang="en-IN" sz="3200" b="0" strike="noStrike" spc="-1">
              <a:latin typeface="Arial"/>
            </a:endParaRPr>
          </a:p>
        </p:txBody>
      </p:sp>
      <p:sp>
        <p:nvSpPr>
          <p:cNvPr id="138" name="PlaceHolder 3"/>
          <p:cNvSpPr>
            <a:spLocks noGrp="1"/>
          </p:cNvSpPr>
          <p:nvPr>
            <p:ph type="body"/>
          </p:nvPr>
        </p:nvSpPr>
        <p:spPr>
          <a:xfrm>
            <a:off x="5063040" y="1604520"/>
            <a:ext cx="4350240" cy="397692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9" name="PlaceHolder 2"/>
          <p:cNvSpPr>
            <a:spLocks noGrp="1"/>
          </p:cNvSpPr>
          <p:nvPr>
            <p:ph type="body"/>
          </p:nvPr>
        </p:nvSpPr>
        <p:spPr>
          <a:xfrm>
            <a:off x="495000" y="1604520"/>
            <a:ext cx="8914680" cy="397692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9"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0" name="PlaceHolder 1"/>
          <p:cNvSpPr>
            <a:spLocks noGrp="1"/>
          </p:cNvSpPr>
          <p:nvPr>
            <p:ph type="subTitle"/>
          </p:nvPr>
        </p:nvSpPr>
        <p:spPr>
          <a:xfrm>
            <a:off x="495360" y="146160"/>
            <a:ext cx="7501680" cy="3494160"/>
          </a:xfrm>
          <a:prstGeom prst="rect">
            <a:avLst/>
          </a:prstGeom>
        </p:spPr>
        <p:txBody>
          <a:bodyPr lIns="0" tIns="0" rIns="0" bIns="0" anchor="ctr"/>
          <a:lstStyle/>
          <a:p>
            <a:pPr algn="ctr"/>
            <a:endParaRPr lang="en-IN" sz="3200" b="0" strike="noStrike" spc="-1">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1"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142" name="PlaceHolder 2"/>
          <p:cNvSpPr>
            <a:spLocks noGrp="1"/>
          </p:cNvSpPr>
          <p:nvPr>
            <p:ph type="body"/>
          </p:nvPr>
        </p:nvSpPr>
        <p:spPr>
          <a:xfrm>
            <a:off x="495000" y="1604520"/>
            <a:ext cx="4350240" cy="1896840"/>
          </a:xfrm>
          <a:prstGeom prst="rect">
            <a:avLst/>
          </a:prstGeom>
        </p:spPr>
        <p:txBody>
          <a:bodyPr lIns="0" tIns="0" rIns="0" bIns="0">
            <a:normAutofit/>
          </a:bodyPr>
          <a:lstStyle/>
          <a:p>
            <a:endParaRPr lang="en-IN" sz="3200" b="0" strike="noStrike" spc="-1">
              <a:latin typeface="Arial"/>
            </a:endParaRPr>
          </a:p>
        </p:txBody>
      </p:sp>
      <p:sp>
        <p:nvSpPr>
          <p:cNvPr id="143" name="PlaceHolder 3"/>
          <p:cNvSpPr>
            <a:spLocks noGrp="1"/>
          </p:cNvSpPr>
          <p:nvPr>
            <p:ph type="body"/>
          </p:nvPr>
        </p:nvSpPr>
        <p:spPr>
          <a:xfrm>
            <a:off x="5063040" y="1604520"/>
            <a:ext cx="4350240" cy="3976920"/>
          </a:xfrm>
          <a:prstGeom prst="rect">
            <a:avLst/>
          </a:prstGeom>
        </p:spPr>
        <p:txBody>
          <a:bodyPr lIns="0" tIns="0" rIns="0" bIns="0">
            <a:normAutofit/>
          </a:bodyPr>
          <a:lstStyle/>
          <a:p>
            <a:endParaRPr lang="en-IN" sz="3200" b="0" strike="noStrike" spc="-1">
              <a:latin typeface="Arial"/>
            </a:endParaRPr>
          </a:p>
        </p:txBody>
      </p:sp>
      <p:sp>
        <p:nvSpPr>
          <p:cNvPr id="144" name="PlaceHolder 4"/>
          <p:cNvSpPr>
            <a:spLocks noGrp="1"/>
          </p:cNvSpPr>
          <p:nvPr>
            <p:ph type="body"/>
          </p:nvPr>
        </p:nvSpPr>
        <p:spPr>
          <a:xfrm>
            <a:off x="495000" y="3682080"/>
            <a:ext cx="435024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45"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146" name="PlaceHolder 2"/>
          <p:cNvSpPr>
            <a:spLocks noGrp="1"/>
          </p:cNvSpPr>
          <p:nvPr>
            <p:ph type="body"/>
          </p:nvPr>
        </p:nvSpPr>
        <p:spPr>
          <a:xfrm>
            <a:off x="495000" y="1604520"/>
            <a:ext cx="4350240" cy="3976920"/>
          </a:xfrm>
          <a:prstGeom prst="rect">
            <a:avLst/>
          </a:prstGeom>
        </p:spPr>
        <p:txBody>
          <a:bodyPr lIns="0" tIns="0" rIns="0" bIns="0">
            <a:normAutofit/>
          </a:bodyPr>
          <a:lstStyle/>
          <a:p>
            <a:endParaRPr lang="en-IN" sz="3200" b="0" strike="noStrike" spc="-1">
              <a:latin typeface="Arial"/>
            </a:endParaRPr>
          </a:p>
        </p:txBody>
      </p:sp>
      <p:sp>
        <p:nvSpPr>
          <p:cNvPr id="147" name="PlaceHolder 3"/>
          <p:cNvSpPr>
            <a:spLocks noGrp="1"/>
          </p:cNvSpPr>
          <p:nvPr>
            <p:ph type="body"/>
          </p:nvPr>
        </p:nvSpPr>
        <p:spPr>
          <a:xfrm>
            <a:off x="5063040" y="1604520"/>
            <a:ext cx="4350240" cy="1896840"/>
          </a:xfrm>
          <a:prstGeom prst="rect">
            <a:avLst/>
          </a:prstGeom>
        </p:spPr>
        <p:txBody>
          <a:bodyPr lIns="0" tIns="0" rIns="0" bIns="0">
            <a:normAutofit/>
          </a:bodyPr>
          <a:lstStyle/>
          <a:p>
            <a:endParaRPr lang="en-IN" sz="3200" b="0" strike="noStrike" spc="-1">
              <a:latin typeface="Arial"/>
            </a:endParaRPr>
          </a:p>
        </p:txBody>
      </p:sp>
      <p:sp>
        <p:nvSpPr>
          <p:cNvPr id="148" name="PlaceHolder 4"/>
          <p:cNvSpPr>
            <a:spLocks noGrp="1"/>
          </p:cNvSpPr>
          <p:nvPr>
            <p:ph type="body"/>
          </p:nvPr>
        </p:nvSpPr>
        <p:spPr>
          <a:xfrm>
            <a:off x="5063040" y="3682080"/>
            <a:ext cx="435024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49"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150" name="PlaceHolder 2"/>
          <p:cNvSpPr>
            <a:spLocks noGrp="1"/>
          </p:cNvSpPr>
          <p:nvPr>
            <p:ph type="body"/>
          </p:nvPr>
        </p:nvSpPr>
        <p:spPr>
          <a:xfrm>
            <a:off x="495000" y="1604520"/>
            <a:ext cx="4350240" cy="1896840"/>
          </a:xfrm>
          <a:prstGeom prst="rect">
            <a:avLst/>
          </a:prstGeom>
        </p:spPr>
        <p:txBody>
          <a:bodyPr lIns="0" tIns="0" rIns="0" bIns="0">
            <a:normAutofit/>
          </a:bodyPr>
          <a:lstStyle/>
          <a:p>
            <a:endParaRPr lang="en-IN" sz="3200" b="0" strike="noStrike" spc="-1">
              <a:latin typeface="Arial"/>
            </a:endParaRPr>
          </a:p>
        </p:txBody>
      </p:sp>
      <p:sp>
        <p:nvSpPr>
          <p:cNvPr id="151" name="PlaceHolder 3"/>
          <p:cNvSpPr>
            <a:spLocks noGrp="1"/>
          </p:cNvSpPr>
          <p:nvPr>
            <p:ph type="body"/>
          </p:nvPr>
        </p:nvSpPr>
        <p:spPr>
          <a:xfrm>
            <a:off x="5063040" y="1604520"/>
            <a:ext cx="4350240" cy="1896840"/>
          </a:xfrm>
          <a:prstGeom prst="rect">
            <a:avLst/>
          </a:prstGeom>
        </p:spPr>
        <p:txBody>
          <a:bodyPr lIns="0" tIns="0" rIns="0" bIns="0">
            <a:normAutofit/>
          </a:bodyPr>
          <a:lstStyle/>
          <a:p>
            <a:endParaRPr lang="en-IN" sz="3200" b="0" strike="noStrike" spc="-1">
              <a:latin typeface="Arial"/>
            </a:endParaRPr>
          </a:p>
        </p:txBody>
      </p:sp>
      <p:sp>
        <p:nvSpPr>
          <p:cNvPr id="152" name="PlaceHolder 4"/>
          <p:cNvSpPr>
            <a:spLocks noGrp="1"/>
          </p:cNvSpPr>
          <p:nvPr>
            <p:ph type="body"/>
          </p:nvPr>
        </p:nvSpPr>
        <p:spPr>
          <a:xfrm>
            <a:off x="495000" y="3682080"/>
            <a:ext cx="891468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53"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154" name="PlaceHolder 2"/>
          <p:cNvSpPr>
            <a:spLocks noGrp="1"/>
          </p:cNvSpPr>
          <p:nvPr>
            <p:ph type="body"/>
          </p:nvPr>
        </p:nvSpPr>
        <p:spPr>
          <a:xfrm>
            <a:off x="495000" y="1604520"/>
            <a:ext cx="8914680" cy="1896840"/>
          </a:xfrm>
          <a:prstGeom prst="rect">
            <a:avLst/>
          </a:prstGeom>
        </p:spPr>
        <p:txBody>
          <a:bodyPr lIns="0" tIns="0" rIns="0" bIns="0">
            <a:normAutofit/>
          </a:bodyPr>
          <a:lstStyle/>
          <a:p>
            <a:endParaRPr lang="en-IN" sz="3200" b="0" strike="noStrike" spc="-1">
              <a:latin typeface="Arial"/>
            </a:endParaRPr>
          </a:p>
        </p:txBody>
      </p:sp>
      <p:sp>
        <p:nvSpPr>
          <p:cNvPr id="155" name="PlaceHolder 3"/>
          <p:cNvSpPr>
            <a:spLocks noGrp="1"/>
          </p:cNvSpPr>
          <p:nvPr>
            <p:ph type="body"/>
          </p:nvPr>
        </p:nvSpPr>
        <p:spPr>
          <a:xfrm>
            <a:off x="495000" y="3682080"/>
            <a:ext cx="891468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56"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157" name="PlaceHolder 2"/>
          <p:cNvSpPr>
            <a:spLocks noGrp="1"/>
          </p:cNvSpPr>
          <p:nvPr>
            <p:ph type="body"/>
          </p:nvPr>
        </p:nvSpPr>
        <p:spPr>
          <a:xfrm>
            <a:off x="495000" y="1604520"/>
            <a:ext cx="4350240" cy="1896840"/>
          </a:xfrm>
          <a:prstGeom prst="rect">
            <a:avLst/>
          </a:prstGeom>
        </p:spPr>
        <p:txBody>
          <a:bodyPr lIns="0" tIns="0" rIns="0" bIns="0">
            <a:normAutofit/>
          </a:bodyPr>
          <a:lstStyle/>
          <a:p>
            <a:endParaRPr lang="en-IN" sz="3200" b="0" strike="noStrike" spc="-1">
              <a:latin typeface="Arial"/>
            </a:endParaRPr>
          </a:p>
        </p:txBody>
      </p:sp>
      <p:sp>
        <p:nvSpPr>
          <p:cNvPr id="158" name="PlaceHolder 3"/>
          <p:cNvSpPr>
            <a:spLocks noGrp="1"/>
          </p:cNvSpPr>
          <p:nvPr>
            <p:ph type="body"/>
          </p:nvPr>
        </p:nvSpPr>
        <p:spPr>
          <a:xfrm>
            <a:off x="5063040" y="1604520"/>
            <a:ext cx="4350240" cy="1896840"/>
          </a:xfrm>
          <a:prstGeom prst="rect">
            <a:avLst/>
          </a:prstGeom>
        </p:spPr>
        <p:txBody>
          <a:bodyPr lIns="0" tIns="0" rIns="0" bIns="0">
            <a:normAutofit/>
          </a:bodyPr>
          <a:lstStyle/>
          <a:p>
            <a:endParaRPr lang="en-IN" sz="3200" b="0" strike="noStrike" spc="-1">
              <a:latin typeface="Arial"/>
            </a:endParaRPr>
          </a:p>
        </p:txBody>
      </p:sp>
      <p:sp>
        <p:nvSpPr>
          <p:cNvPr id="159" name="PlaceHolder 4"/>
          <p:cNvSpPr>
            <a:spLocks noGrp="1"/>
          </p:cNvSpPr>
          <p:nvPr>
            <p:ph type="body"/>
          </p:nvPr>
        </p:nvSpPr>
        <p:spPr>
          <a:xfrm>
            <a:off x="495000" y="3682080"/>
            <a:ext cx="4350240" cy="1896840"/>
          </a:xfrm>
          <a:prstGeom prst="rect">
            <a:avLst/>
          </a:prstGeom>
        </p:spPr>
        <p:txBody>
          <a:bodyPr lIns="0" tIns="0" rIns="0" bIns="0">
            <a:normAutofit/>
          </a:bodyPr>
          <a:lstStyle/>
          <a:p>
            <a:endParaRPr lang="en-IN" sz="3200" b="0" strike="noStrike" spc="-1">
              <a:latin typeface="Arial"/>
            </a:endParaRPr>
          </a:p>
        </p:txBody>
      </p:sp>
      <p:sp>
        <p:nvSpPr>
          <p:cNvPr id="160" name="PlaceHolder 5"/>
          <p:cNvSpPr>
            <a:spLocks noGrp="1"/>
          </p:cNvSpPr>
          <p:nvPr>
            <p:ph type="body"/>
          </p:nvPr>
        </p:nvSpPr>
        <p:spPr>
          <a:xfrm>
            <a:off x="5063040" y="3682080"/>
            <a:ext cx="435024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61"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162" name="PlaceHolder 2"/>
          <p:cNvSpPr>
            <a:spLocks noGrp="1"/>
          </p:cNvSpPr>
          <p:nvPr>
            <p:ph type="body"/>
          </p:nvPr>
        </p:nvSpPr>
        <p:spPr>
          <a:xfrm>
            <a:off x="495000" y="1604520"/>
            <a:ext cx="2870280" cy="1896840"/>
          </a:xfrm>
          <a:prstGeom prst="rect">
            <a:avLst/>
          </a:prstGeom>
        </p:spPr>
        <p:txBody>
          <a:bodyPr lIns="0" tIns="0" rIns="0" bIns="0">
            <a:normAutofit/>
          </a:bodyPr>
          <a:lstStyle/>
          <a:p>
            <a:endParaRPr lang="en-IN" sz="3200" b="0" strike="noStrike" spc="-1">
              <a:latin typeface="Arial"/>
            </a:endParaRPr>
          </a:p>
        </p:txBody>
      </p:sp>
      <p:sp>
        <p:nvSpPr>
          <p:cNvPr id="163" name="PlaceHolder 3"/>
          <p:cNvSpPr>
            <a:spLocks noGrp="1"/>
          </p:cNvSpPr>
          <p:nvPr>
            <p:ph type="body"/>
          </p:nvPr>
        </p:nvSpPr>
        <p:spPr>
          <a:xfrm>
            <a:off x="3509280" y="1604520"/>
            <a:ext cx="2870280" cy="1896840"/>
          </a:xfrm>
          <a:prstGeom prst="rect">
            <a:avLst/>
          </a:prstGeom>
        </p:spPr>
        <p:txBody>
          <a:bodyPr lIns="0" tIns="0" rIns="0" bIns="0">
            <a:normAutofit/>
          </a:bodyPr>
          <a:lstStyle/>
          <a:p>
            <a:endParaRPr lang="en-IN" sz="3200" b="0" strike="noStrike" spc="-1">
              <a:latin typeface="Arial"/>
            </a:endParaRPr>
          </a:p>
        </p:txBody>
      </p:sp>
      <p:sp>
        <p:nvSpPr>
          <p:cNvPr id="164" name="PlaceHolder 4"/>
          <p:cNvSpPr>
            <a:spLocks noGrp="1"/>
          </p:cNvSpPr>
          <p:nvPr>
            <p:ph type="body"/>
          </p:nvPr>
        </p:nvSpPr>
        <p:spPr>
          <a:xfrm>
            <a:off x="6523200" y="1604520"/>
            <a:ext cx="2870280" cy="1896840"/>
          </a:xfrm>
          <a:prstGeom prst="rect">
            <a:avLst/>
          </a:prstGeom>
        </p:spPr>
        <p:txBody>
          <a:bodyPr lIns="0" tIns="0" rIns="0" bIns="0">
            <a:normAutofit/>
          </a:bodyPr>
          <a:lstStyle/>
          <a:p>
            <a:endParaRPr lang="en-IN" sz="3200" b="0" strike="noStrike" spc="-1">
              <a:latin typeface="Arial"/>
            </a:endParaRPr>
          </a:p>
        </p:txBody>
      </p:sp>
      <p:sp>
        <p:nvSpPr>
          <p:cNvPr id="165" name="PlaceHolder 5"/>
          <p:cNvSpPr>
            <a:spLocks noGrp="1"/>
          </p:cNvSpPr>
          <p:nvPr>
            <p:ph type="body"/>
          </p:nvPr>
        </p:nvSpPr>
        <p:spPr>
          <a:xfrm>
            <a:off x="495000" y="3682080"/>
            <a:ext cx="2870280" cy="1896840"/>
          </a:xfrm>
          <a:prstGeom prst="rect">
            <a:avLst/>
          </a:prstGeom>
        </p:spPr>
        <p:txBody>
          <a:bodyPr lIns="0" tIns="0" rIns="0" bIns="0">
            <a:normAutofit/>
          </a:bodyPr>
          <a:lstStyle/>
          <a:p>
            <a:endParaRPr lang="en-IN" sz="3200" b="0" strike="noStrike" spc="-1">
              <a:latin typeface="Arial"/>
            </a:endParaRPr>
          </a:p>
        </p:txBody>
      </p:sp>
      <p:sp>
        <p:nvSpPr>
          <p:cNvPr id="166" name="PlaceHolder 6"/>
          <p:cNvSpPr>
            <a:spLocks noGrp="1"/>
          </p:cNvSpPr>
          <p:nvPr>
            <p:ph type="body"/>
          </p:nvPr>
        </p:nvSpPr>
        <p:spPr>
          <a:xfrm>
            <a:off x="3509280" y="3682080"/>
            <a:ext cx="2870280" cy="1896840"/>
          </a:xfrm>
          <a:prstGeom prst="rect">
            <a:avLst/>
          </a:prstGeom>
        </p:spPr>
        <p:txBody>
          <a:bodyPr lIns="0" tIns="0" rIns="0" bIns="0">
            <a:normAutofit/>
          </a:bodyPr>
          <a:lstStyle/>
          <a:p>
            <a:endParaRPr lang="en-IN" sz="3200" b="0" strike="noStrike" spc="-1">
              <a:latin typeface="Arial"/>
            </a:endParaRPr>
          </a:p>
        </p:txBody>
      </p:sp>
      <p:sp>
        <p:nvSpPr>
          <p:cNvPr id="167" name="PlaceHolder 7"/>
          <p:cNvSpPr>
            <a:spLocks noGrp="1"/>
          </p:cNvSpPr>
          <p:nvPr>
            <p:ph type="body"/>
          </p:nvPr>
        </p:nvSpPr>
        <p:spPr>
          <a:xfrm>
            <a:off x="6523200" y="3682080"/>
            <a:ext cx="287028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11" name="PlaceHolder 2"/>
          <p:cNvSpPr>
            <a:spLocks noGrp="1"/>
          </p:cNvSpPr>
          <p:nvPr>
            <p:ph type="body"/>
          </p:nvPr>
        </p:nvSpPr>
        <p:spPr>
          <a:xfrm>
            <a:off x="495000" y="1604520"/>
            <a:ext cx="4350240" cy="3976920"/>
          </a:xfrm>
          <a:prstGeom prst="rect">
            <a:avLst/>
          </a:prstGeom>
        </p:spPr>
        <p:txBody>
          <a:bodyPr lIns="0" tIns="0" rIns="0" bIns="0">
            <a:normAutofit/>
          </a:bodyPr>
          <a:lstStyle/>
          <a:p>
            <a:endParaRPr lang="en-IN" sz="3200" b="0" strike="noStrike" spc="-1">
              <a:latin typeface="Arial"/>
            </a:endParaRPr>
          </a:p>
        </p:txBody>
      </p:sp>
      <p:sp>
        <p:nvSpPr>
          <p:cNvPr id="12" name="PlaceHolder 3"/>
          <p:cNvSpPr>
            <a:spLocks noGrp="1"/>
          </p:cNvSpPr>
          <p:nvPr>
            <p:ph type="body"/>
          </p:nvPr>
        </p:nvSpPr>
        <p:spPr>
          <a:xfrm>
            <a:off x="5063040" y="1604520"/>
            <a:ext cx="4350240" cy="397692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495360" y="146160"/>
            <a:ext cx="7501680" cy="3494160"/>
          </a:xfrm>
          <a:prstGeom prst="rect">
            <a:avLst/>
          </a:prstGeom>
        </p:spPr>
        <p:txBody>
          <a:bodyPr lIns="0" tIns="0" rIns="0" bIns="0" anchor="ctr"/>
          <a:lstStyle/>
          <a:p>
            <a:pPr algn="ctr"/>
            <a:endParaRPr lang="en-IN"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16" name="PlaceHolder 2"/>
          <p:cNvSpPr>
            <a:spLocks noGrp="1"/>
          </p:cNvSpPr>
          <p:nvPr>
            <p:ph type="body"/>
          </p:nvPr>
        </p:nvSpPr>
        <p:spPr>
          <a:xfrm>
            <a:off x="495000" y="1604520"/>
            <a:ext cx="4350240" cy="1896840"/>
          </a:xfrm>
          <a:prstGeom prst="rect">
            <a:avLst/>
          </a:prstGeom>
        </p:spPr>
        <p:txBody>
          <a:bodyPr lIns="0" tIns="0" rIns="0" bIns="0">
            <a:normAutofit/>
          </a:bodyPr>
          <a:lstStyle/>
          <a:p>
            <a:endParaRPr lang="en-IN" sz="3200" b="0" strike="noStrike" spc="-1">
              <a:latin typeface="Arial"/>
            </a:endParaRPr>
          </a:p>
        </p:txBody>
      </p:sp>
      <p:sp>
        <p:nvSpPr>
          <p:cNvPr id="17" name="PlaceHolder 3"/>
          <p:cNvSpPr>
            <a:spLocks noGrp="1"/>
          </p:cNvSpPr>
          <p:nvPr>
            <p:ph type="body"/>
          </p:nvPr>
        </p:nvSpPr>
        <p:spPr>
          <a:xfrm>
            <a:off x="5063040" y="1604520"/>
            <a:ext cx="4350240" cy="3976920"/>
          </a:xfrm>
          <a:prstGeom prst="rect">
            <a:avLst/>
          </a:prstGeom>
        </p:spPr>
        <p:txBody>
          <a:bodyPr lIns="0" tIns="0" rIns="0" bIns="0">
            <a:normAutofit/>
          </a:bodyPr>
          <a:lstStyle/>
          <a:p>
            <a:endParaRPr lang="en-IN" sz="3200" b="0" strike="noStrike" spc="-1">
              <a:latin typeface="Arial"/>
            </a:endParaRPr>
          </a:p>
        </p:txBody>
      </p:sp>
      <p:sp>
        <p:nvSpPr>
          <p:cNvPr id="18" name="PlaceHolder 4"/>
          <p:cNvSpPr>
            <a:spLocks noGrp="1"/>
          </p:cNvSpPr>
          <p:nvPr>
            <p:ph type="body"/>
          </p:nvPr>
        </p:nvSpPr>
        <p:spPr>
          <a:xfrm>
            <a:off x="495000" y="3682080"/>
            <a:ext cx="435024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20" name="PlaceHolder 2"/>
          <p:cNvSpPr>
            <a:spLocks noGrp="1"/>
          </p:cNvSpPr>
          <p:nvPr>
            <p:ph type="body"/>
          </p:nvPr>
        </p:nvSpPr>
        <p:spPr>
          <a:xfrm>
            <a:off x="495000" y="1604520"/>
            <a:ext cx="4350240" cy="3976920"/>
          </a:xfrm>
          <a:prstGeom prst="rect">
            <a:avLst/>
          </a:prstGeom>
        </p:spPr>
        <p:txBody>
          <a:bodyPr lIns="0" tIns="0" rIns="0" bIns="0">
            <a:normAutofit/>
          </a:bodyPr>
          <a:lstStyle/>
          <a:p>
            <a:endParaRPr lang="en-IN" sz="3200" b="0" strike="noStrike" spc="-1">
              <a:latin typeface="Arial"/>
            </a:endParaRPr>
          </a:p>
        </p:txBody>
      </p:sp>
      <p:sp>
        <p:nvSpPr>
          <p:cNvPr id="21" name="PlaceHolder 3"/>
          <p:cNvSpPr>
            <a:spLocks noGrp="1"/>
          </p:cNvSpPr>
          <p:nvPr>
            <p:ph type="body"/>
          </p:nvPr>
        </p:nvSpPr>
        <p:spPr>
          <a:xfrm>
            <a:off x="5063040" y="1604520"/>
            <a:ext cx="4350240" cy="1896840"/>
          </a:xfrm>
          <a:prstGeom prst="rect">
            <a:avLst/>
          </a:prstGeom>
        </p:spPr>
        <p:txBody>
          <a:bodyPr lIns="0" tIns="0" rIns="0" bIns="0">
            <a:normAutofit/>
          </a:bodyPr>
          <a:lstStyle/>
          <a:p>
            <a:endParaRPr lang="en-IN" sz="3200" b="0" strike="noStrike" spc="-1">
              <a:latin typeface="Arial"/>
            </a:endParaRPr>
          </a:p>
        </p:txBody>
      </p:sp>
      <p:sp>
        <p:nvSpPr>
          <p:cNvPr id="22" name="PlaceHolder 4"/>
          <p:cNvSpPr>
            <a:spLocks noGrp="1"/>
          </p:cNvSpPr>
          <p:nvPr>
            <p:ph type="body"/>
          </p:nvPr>
        </p:nvSpPr>
        <p:spPr>
          <a:xfrm>
            <a:off x="5063040" y="3682080"/>
            <a:ext cx="435024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24" name="PlaceHolder 2"/>
          <p:cNvSpPr>
            <a:spLocks noGrp="1"/>
          </p:cNvSpPr>
          <p:nvPr>
            <p:ph type="body"/>
          </p:nvPr>
        </p:nvSpPr>
        <p:spPr>
          <a:xfrm>
            <a:off x="495000" y="1604520"/>
            <a:ext cx="4350240" cy="1896840"/>
          </a:xfrm>
          <a:prstGeom prst="rect">
            <a:avLst/>
          </a:prstGeom>
        </p:spPr>
        <p:txBody>
          <a:bodyPr lIns="0" tIns="0" rIns="0" bIns="0">
            <a:normAutofit/>
          </a:bodyPr>
          <a:lstStyle/>
          <a:p>
            <a:endParaRPr lang="en-IN" sz="3200" b="0" strike="noStrike" spc="-1">
              <a:latin typeface="Arial"/>
            </a:endParaRPr>
          </a:p>
        </p:txBody>
      </p:sp>
      <p:sp>
        <p:nvSpPr>
          <p:cNvPr id="25" name="PlaceHolder 3"/>
          <p:cNvSpPr>
            <a:spLocks noGrp="1"/>
          </p:cNvSpPr>
          <p:nvPr>
            <p:ph type="body"/>
          </p:nvPr>
        </p:nvSpPr>
        <p:spPr>
          <a:xfrm>
            <a:off x="5063040" y="1604520"/>
            <a:ext cx="4350240" cy="1896840"/>
          </a:xfrm>
          <a:prstGeom prst="rect">
            <a:avLst/>
          </a:prstGeom>
        </p:spPr>
        <p:txBody>
          <a:bodyPr lIns="0" tIns="0" rIns="0" bIns="0">
            <a:normAutofit/>
          </a:bodyPr>
          <a:lstStyle/>
          <a:p>
            <a:endParaRPr lang="en-IN" sz="3200" b="0" strike="noStrike" spc="-1">
              <a:latin typeface="Arial"/>
            </a:endParaRPr>
          </a:p>
        </p:txBody>
      </p:sp>
      <p:sp>
        <p:nvSpPr>
          <p:cNvPr id="26" name="PlaceHolder 4"/>
          <p:cNvSpPr>
            <a:spLocks noGrp="1"/>
          </p:cNvSpPr>
          <p:nvPr>
            <p:ph type="body"/>
          </p:nvPr>
        </p:nvSpPr>
        <p:spPr>
          <a:xfrm>
            <a:off x="495000" y="3682080"/>
            <a:ext cx="891468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theme" Target="../theme/theme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6" name="Group 1"/>
          <p:cNvGrpSpPr/>
          <p:nvPr/>
        </p:nvGrpSpPr>
        <p:grpSpPr>
          <a:xfrm>
            <a:off x="263520" y="663840"/>
            <a:ext cx="9145440" cy="222120"/>
            <a:chOff x="263520" y="663840"/>
            <a:chExt cx="9145440" cy="222120"/>
          </a:xfrm>
        </p:grpSpPr>
        <p:sp>
          <p:nvSpPr>
            <p:cNvPr id="7" name="Line 2"/>
            <p:cNvSpPr/>
            <p:nvPr/>
          </p:nvSpPr>
          <p:spPr>
            <a:xfrm>
              <a:off x="266400" y="885600"/>
              <a:ext cx="9142560" cy="360"/>
            </a:xfrm>
            <a:prstGeom prst="line">
              <a:avLst/>
            </a:prstGeom>
            <a:ln w="31680">
              <a:solidFill>
                <a:srgbClr val="0771B0"/>
              </a:solidFill>
              <a:round/>
            </a:ln>
          </p:spPr>
          <p:style>
            <a:lnRef idx="0">
              <a:scrgbClr r="0" g="0" b="0"/>
            </a:lnRef>
            <a:fillRef idx="0">
              <a:scrgbClr r="0" g="0" b="0"/>
            </a:fillRef>
            <a:effectRef idx="0">
              <a:scrgbClr r="0" g="0" b="0"/>
            </a:effectRef>
            <a:fontRef idx="minor"/>
          </p:style>
        </p:sp>
        <p:sp>
          <p:nvSpPr>
            <p:cNvPr id="2" name="CustomShape 3"/>
            <p:cNvSpPr/>
            <p:nvPr/>
          </p:nvSpPr>
          <p:spPr>
            <a:xfrm>
              <a:off x="263520" y="663840"/>
              <a:ext cx="11880" cy="11880"/>
            </a:xfrm>
            <a:prstGeom prst="rect">
              <a:avLst/>
            </a:prstGeom>
            <a:solidFill>
              <a:srgbClr val="0771B0"/>
            </a:solidFill>
            <a:ln w="12600">
              <a:noFill/>
            </a:ln>
          </p:spPr>
          <p:style>
            <a:lnRef idx="0">
              <a:scrgbClr r="0" g="0" b="0"/>
            </a:lnRef>
            <a:fillRef idx="0">
              <a:scrgbClr r="0" g="0" b="0"/>
            </a:fillRef>
            <a:effectRef idx="0">
              <a:scrgbClr r="0" g="0" b="0"/>
            </a:effectRef>
            <a:fontRef idx="minor"/>
          </p:style>
        </p:sp>
      </p:grpSp>
      <p:sp>
        <p:nvSpPr>
          <p:cNvPr id="3" name="Line 4"/>
          <p:cNvSpPr/>
          <p:nvPr/>
        </p:nvSpPr>
        <p:spPr>
          <a:xfrm>
            <a:off x="495000" y="6324480"/>
            <a:ext cx="9144000" cy="1440"/>
          </a:xfrm>
          <a:prstGeom prst="line">
            <a:avLst/>
          </a:prstGeom>
          <a:ln w="31680">
            <a:solidFill>
              <a:srgbClr val="0771B0"/>
            </a:solidFill>
            <a:round/>
          </a:ln>
        </p:spPr>
        <p:style>
          <a:lnRef idx="0">
            <a:scrgbClr r="0" g="0" b="0"/>
          </a:lnRef>
          <a:fillRef idx="0">
            <a:scrgbClr r="0" g="0" b="0"/>
          </a:fillRef>
          <a:effectRef idx="0">
            <a:scrgbClr r="0" g="0" b="0"/>
          </a:effectRef>
          <a:fontRef idx="minor"/>
        </p:style>
      </p:sp>
      <p:sp>
        <p:nvSpPr>
          <p:cNvPr id="4" name="PlaceHolder 5"/>
          <p:cNvSpPr>
            <a:spLocks noGrp="1"/>
          </p:cNvSpPr>
          <p:nvPr>
            <p:ph type="title"/>
          </p:nvPr>
        </p:nvSpPr>
        <p:spPr>
          <a:xfrm>
            <a:off x="495360" y="146160"/>
            <a:ext cx="7501680" cy="753480"/>
          </a:xfrm>
          <a:prstGeom prst="rect">
            <a:avLst/>
          </a:prstGeom>
        </p:spPr>
        <p:txBody>
          <a:bodyPr lIns="0" tIns="0" rIns="0" bIns="0" anchor="ctr"/>
          <a:lstStyle/>
          <a:p>
            <a:r>
              <a:rPr lang="en-IN" sz="1800" b="0" strike="noStrike" spc="-1">
                <a:latin typeface="Arial"/>
              </a:rPr>
              <a:t>Click to edit the title text format</a:t>
            </a:r>
          </a:p>
        </p:txBody>
      </p:sp>
      <p:sp>
        <p:nvSpPr>
          <p:cNvPr id="5" name="PlaceHolder 6"/>
          <p:cNvSpPr>
            <a:spLocks noGrp="1"/>
          </p:cNvSpPr>
          <p:nvPr>
            <p:ph type="body"/>
          </p:nvPr>
        </p:nvSpPr>
        <p:spPr>
          <a:xfrm>
            <a:off x="495000" y="1604520"/>
            <a:ext cx="8914680" cy="397692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IN" sz="18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IN" sz="1800" b="0" strike="noStrike" spc="-1">
                <a:latin typeface="Arial"/>
              </a:rPr>
              <a:t>Second Outline Level</a:t>
            </a:r>
          </a:p>
          <a:p>
            <a:pPr marL="1296000" lvl="2" indent="-288000">
              <a:spcBef>
                <a:spcPts val="850"/>
              </a:spcBef>
              <a:buClr>
                <a:srgbClr val="000000"/>
              </a:buClr>
              <a:buSzPct val="45000"/>
              <a:buFont typeface="Wingdings" charset="2"/>
              <a:buChar char=""/>
            </a:pPr>
            <a:r>
              <a:rPr lang="en-IN" sz="1800" b="0" strike="noStrike" spc="-1">
                <a:latin typeface="Arial"/>
              </a:rPr>
              <a:t>Third Outline Level</a:t>
            </a:r>
          </a:p>
          <a:p>
            <a:pPr marL="1728000" lvl="3" indent="-216000">
              <a:spcBef>
                <a:spcPts val="567"/>
              </a:spcBef>
              <a:buClr>
                <a:srgbClr val="000000"/>
              </a:buClr>
              <a:buSzPct val="75000"/>
              <a:buFont typeface="Symbol" charset="2"/>
              <a:buChar char=""/>
            </a:pPr>
            <a:r>
              <a:rPr lang="en-IN" sz="1800" b="0" strike="noStrike" spc="-1">
                <a:latin typeface="Arial"/>
              </a:rPr>
              <a:t>Fourth Outline Level</a:t>
            </a:r>
          </a:p>
          <a:p>
            <a:pPr marL="2160000" lvl="4" indent="-216000">
              <a:spcBef>
                <a:spcPts val="283"/>
              </a:spcBef>
              <a:buClr>
                <a:srgbClr val="000000"/>
              </a:buClr>
              <a:buSzPct val="45000"/>
              <a:buFont typeface="Wingdings" charset="2"/>
              <a:buChar char=""/>
            </a:pPr>
            <a:r>
              <a:rPr lang="en-IN" sz="1800" b="0" strike="noStrike" spc="-1">
                <a:latin typeface="Arial"/>
              </a:rPr>
              <a:t>Fifth Outline Level</a:t>
            </a:r>
          </a:p>
          <a:p>
            <a:pPr marL="2592000" lvl="5" indent="-216000">
              <a:spcBef>
                <a:spcPts val="283"/>
              </a:spcBef>
              <a:buClr>
                <a:srgbClr val="000000"/>
              </a:buClr>
              <a:buSzPct val="45000"/>
              <a:buFont typeface="Wingdings" charset="2"/>
              <a:buChar char=""/>
            </a:pPr>
            <a:r>
              <a:rPr lang="en-IN" sz="1800" b="0" strike="noStrike" spc="-1">
                <a:latin typeface="Arial"/>
              </a:rPr>
              <a:t>Sixth Outline Level</a:t>
            </a:r>
          </a:p>
          <a:p>
            <a:pPr marL="3024000" lvl="6" indent="-216000">
              <a:spcBef>
                <a:spcPts val="283"/>
              </a:spcBef>
              <a:buClr>
                <a:srgbClr val="000000"/>
              </a:buClr>
              <a:buSzPct val="45000"/>
              <a:buFont typeface="Wingdings" charset="2"/>
              <a:buChar char=""/>
            </a:pPr>
            <a:r>
              <a:rPr lang="en-IN" sz="18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700" r:id="rId13"/>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42" name="Group 1"/>
          <p:cNvGrpSpPr/>
          <p:nvPr/>
        </p:nvGrpSpPr>
        <p:grpSpPr>
          <a:xfrm>
            <a:off x="263520" y="663840"/>
            <a:ext cx="9145440" cy="222120"/>
            <a:chOff x="263520" y="663840"/>
            <a:chExt cx="9145440" cy="222120"/>
          </a:xfrm>
        </p:grpSpPr>
        <p:sp>
          <p:nvSpPr>
            <p:cNvPr id="43" name="Line 2"/>
            <p:cNvSpPr/>
            <p:nvPr/>
          </p:nvSpPr>
          <p:spPr>
            <a:xfrm>
              <a:off x="266400" y="885600"/>
              <a:ext cx="9142560" cy="360"/>
            </a:xfrm>
            <a:prstGeom prst="line">
              <a:avLst/>
            </a:prstGeom>
            <a:ln w="31680">
              <a:solidFill>
                <a:srgbClr val="0771B0"/>
              </a:solidFill>
              <a:round/>
            </a:ln>
          </p:spPr>
          <p:style>
            <a:lnRef idx="0">
              <a:scrgbClr r="0" g="0" b="0"/>
            </a:lnRef>
            <a:fillRef idx="0">
              <a:scrgbClr r="0" g="0" b="0"/>
            </a:fillRef>
            <a:effectRef idx="0">
              <a:scrgbClr r="0" g="0" b="0"/>
            </a:effectRef>
            <a:fontRef idx="minor"/>
          </p:style>
        </p:sp>
        <p:sp>
          <p:nvSpPr>
            <p:cNvPr id="44" name="CustomShape 3"/>
            <p:cNvSpPr/>
            <p:nvPr/>
          </p:nvSpPr>
          <p:spPr>
            <a:xfrm>
              <a:off x="263520" y="663840"/>
              <a:ext cx="11880" cy="11880"/>
            </a:xfrm>
            <a:prstGeom prst="rect">
              <a:avLst/>
            </a:prstGeom>
            <a:solidFill>
              <a:srgbClr val="0771B0"/>
            </a:solidFill>
            <a:ln w="12600">
              <a:noFill/>
            </a:ln>
          </p:spPr>
          <p:style>
            <a:lnRef idx="0">
              <a:scrgbClr r="0" g="0" b="0"/>
            </a:lnRef>
            <a:fillRef idx="0">
              <a:scrgbClr r="0" g="0" b="0"/>
            </a:fillRef>
            <a:effectRef idx="0">
              <a:scrgbClr r="0" g="0" b="0"/>
            </a:effectRef>
            <a:fontRef idx="minor"/>
          </p:style>
        </p:sp>
      </p:grpSp>
      <p:sp>
        <p:nvSpPr>
          <p:cNvPr id="45" name="Line 4"/>
          <p:cNvSpPr/>
          <p:nvPr/>
        </p:nvSpPr>
        <p:spPr>
          <a:xfrm>
            <a:off x="495000" y="6324480"/>
            <a:ext cx="9144000" cy="1440"/>
          </a:xfrm>
          <a:prstGeom prst="line">
            <a:avLst/>
          </a:prstGeom>
          <a:ln w="31680">
            <a:solidFill>
              <a:srgbClr val="0771B0"/>
            </a:solidFill>
            <a:round/>
          </a:ln>
        </p:spPr>
        <p:style>
          <a:lnRef idx="0">
            <a:scrgbClr r="0" g="0" b="0"/>
          </a:lnRef>
          <a:fillRef idx="0">
            <a:scrgbClr r="0" g="0" b="0"/>
          </a:fillRef>
          <a:effectRef idx="0">
            <a:scrgbClr r="0" g="0" b="0"/>
          </a:effectRef>
          <a:fontRef idx="minor"/>
        </p:style>
      </p:sp>
      <p:sp>
        <p:nvSpPr>
          <p:cNvPr id="46" name="PlaceHolder 5"/>
          <p:cNvSpPr>
            <a:spLocks noGrp="1"/>
          </p:cNvSpPr>
          <p:nvPr>
            <p:ph type="title"/>
          </p:nvPr>
        </p:nvSpPr>
        <p:spPr>
          <a:xfrm>
            <a:off x="495000" y="273600"/>
            <a:ext cx="8915040" cy="1144800"/>
          </a:xfrm>
          <a:prstGeom prst="rect">
            <a:avLst/>
          </a:prstGeom>
        </p:spPr>
        <p:txBody>
          <a:bodyPr lIns="0" tIns="0" rIns="0" bIns="0" anchor="ctr"/>
          <a:lstStyle/>
          <a:p>
            <a:pPr algn="ctr"/>
            <a:r>
              <a:rPr lang="en-IN" sz="4400" b="0" strike="noStrike" spc="-1">
                <a:latin typeface="Arial"/>
              </a:rPr>
              <a:t>Click to edit the title text format</a:t>
            </a:r>
          </a:p>
        </p:txBody>
      </p:sp>
      <p:sp>
        <p:nvSpPr>
          <p:cNvPr id="47" name="PlaceHolder 6"/>
          <p:cNvSpPr>
            <a:spLocks noGrp="1"/>
          </p:cNvSpPr>
          <p:nvPr>
            <p:ph type="body"/>
          </p:nvPr>
        </p:nvSpPr>
        <p:spPr>
          <a:xfrm>
            <a:off x="495000" y="1604520"/>
            <a:ext cx="89150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IN"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IN" sz="2800" b="0" strike="noStrike" spc="-1">
                <a:latin typeface="Arial"/>
              </a:rPr>
              <a:t>Second Outline Level</a:t>
            </a:r>
          </a:p>
          <a:p>
            <a:pPr marL="1296000" lvl="2" indent="-288000">
              <a:spcBef>
                <a:spcPts val="850"/>
              </a:spcBef>
              <a:buClr>
                <a:srgbClr val="000000"/>
              </a:buClr>
              <a:buSzPct val="45000"/>
              <a:buFont typeface="Wingdings" charset="2"/>
              <a:buChar char=""/>
            </a:pPr>
            <a:r>
              <a:rPr lang="en-IN" sz="2400" b="0" strike="noStrike" spc="-1">
                <a:latin typeface="Arial"/>
              </a:rPr>
              <a:t>Third Outline Level</a:t>
            </a:r>
          </a:p>
          <a:p>
            <a:pPr marL="1728000" lvl="3" indent="-216000">
              <a:spcBef>
                <a:spcPts val="567"/>
              </a:spcBef>
              <a:buClr>
                <a:srgbClr val="000000"/>
              </a:buClr>
              <a:buSzPct val="75000"/>
              <a:buFont typeface="Symbol" charset="2"/>
              <a:buChar char=""/>
            </a:pPr>
            <a:r>
              <a:rPr lang="en-IN" sz="2000" b="0" strike="noStrike" spc="-1">
                <a:latin typeface="Arial"/>
              </a:rPr>
              <a:t>Fourth Outline Level</a:t>
            </a:r>
          </a:p>
          <a:p>
            <a:pPr marL="2160000" lvl="4" indent="-216000">
              <a:spcBef>
                <a:spcPts val="283"/>
              </a:spcBef>
              <a:buClr>
                <a:srgbClr val="000000"/>
              </a:buClr>
              <a:buSzPct val="45000"/>
              <a:buFont typeface="Wingdings" charset="2"/>
              <a:buChar char=""/>
            </a:pPr>
            <a:r>
              <a:rPr lang="en-IN" sz="2000" b="0" strike="noStrike" spc="-1">
                <a:latin typeface="Arial"/>
              </a:rPr>
              <a:t>Fifth Outline Level</a:t>
            </a:r>
          </a:p>
          <a:p>
            <a:pPr marL="2592000" lvl="5" indent="-216000">
              <a:spcBef>
                <a:spcPts val="283"/>
              </a:spcBef>
              <a:buClr>
                <a:srgbClr val="000000"/>
              </a:buClr>
              <a:buSzPct val="45000"/>
              <a:buFont typeface="Wingdings" charset="2"/>
              <a:buChar char=""/>
            </a:pPr>
            <a:r>
              <a:rPr lang="en-IN" sz="2000" b="0" strike="noStrike" spc="-1">
                <a:latin typeface="Arial"/>
              </a:rPr>
              <a:t>Sixth Outline Level</a:t>
            </a:r>
          </a:p>
          <a:p>
            <a:pPr marL="3024000" lvl="6" indent="-216000">
              <a:spcBef>
                <a:spcPts val="283"/>
              </a:spcBef>
              <a:buClr>
                <a:srgbClr val="000000"/>
              </a:buClr>
              <a:buSzPct val="45000"/>
              <a:buFont typeface="Wingdings" charset="2"/>
              <a:buChar char=""/>
            </a:pPr>
            <a:r>
              <a:rPr lang="en-IN"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26" name="Group 1"/>
          <p:cNvGrpSpPr/>
          <p:nvPr/>
        </p:nvGrpSpPr>
        <p:grpSpPr>
          <a:xfrm>
            <a:off x="263520" y="663840"/>
            <a:ext cx="9145440" cy="222120"/>
            <a:chOff x="263520" y="663840"/>
            <a:chExt cx="9145440" cy="222120"/>
          </a:xfrm>
        </p:grpSpPr>
        <p:sp>
          <p:nvSpPr>
            <p:cNvPr id="127" name="Line 2"/>
            <p:cNvSpPr/>
            <p:nvPr/>
          </p:nvSpPr>
          <p:spPr>
            <a:xfrm>
              <a:off x="266400" y="885600"/>
              <a:ext cx="9142560" cy="360"/>
            </a:xfrm>
            <a:prstGeom prst="line">
              <a:avLst/>
            </a:prstGeom>
            <a:ln w="31680">
              <a:solidFill>
                <a:srgbClr val="0771B0"/>
              </a:solidFill>
              <a:round/>
            </a:ln>
          </p:spPr>
          <p:style>
            <a:lnRef idx="0">
              <a:scrgbClr r="0" g="0" b="0"/>
            </a:lnRef>
            <a:fillRef idx="0">
              <a:scrgbClr r="0" g="0" b="0"/>
            </a:fillRef>
            <a:effectRef idx="0">
              <a:scrgbClr r="0" g="0" b="0"/>
            </a:effectRef>
            <a:fontRef idx="minor"/>
          </p:style>
        </p:sp>
        <p:sp>
          <p:nvSpPr>
            <p:cNvPr id="128" name="CustomShape 3"/>
            <p:cNvSpPr/>
            <p:nvPr/>
          </p:nvSpPr>
          <p:spPr>
            <a:xfrm>
              <a:off x="263520" y="663840"/>
              <a:ext cx="11880" cy="11880"/>
            </a:xfrm>
            <a:prstGeom prst="rect">
              <a:avLst/>
            </a:prstGeom>
            <a:solidFill>
              <a:srgbClr val="0771B0"/>
            </a:solidFill>
            <a:ln w="12600">
              <a:noFill/>
            </a:ln>
          </p:spPr>
          <p:style>
            <a:lnRef idx="0">
              <a:scrgbClr r="0" g="0" b="0"/>
            </a:lnRef>
            <a:fillRef idx="0">
              <a:scrgbClr r="0" g="0" b="0"/>
            </a:fillRef>
            <a:effectRef idx="0">
              <a:scrgbClr r="0" g="0" b="0"/>
            </a:effectRef>
            <a:fontRef idx="minor"/>
          </p:style>
        </p:sp>
      </p:grpSp>
      <p:sp>
        <p:nvSpPr>
          <p:cNvPr id="129" name="Line 4"/>
          <p:cNvSpPr/>
          <p:nvPr/>
        </p:nvSpPr>
        <p:spPr>
          <a:xfrm>
            <a:off x="495000" y="6324480"/>
            <a:ext cx="9144000" cy="1440"/>
          </a:xfrm>
          <a:prstGeom prst="line">
            <a:avLst/>
          </a:prstGeom>
          <a:ln w="31680">
            <a:solidFill>
              <a:srgbClr val="0771B0"/>
            </a:solidFill>
            <a:round/>
          </a:ln>
        </p:spPr>
        <p:style>
          <a:lnRef idx="0">
            <a:scrgbClr r="0" g="0" b="0"/>
          </a:lnRef>
          <a:fillRef idx="0">
            <a:scrgbClr r="0" g="0" b="0"/>
          </a:fillRef>
          <a:effectRef idx="0">
            <a:scrgbClr r="0" g="0" b="0"/>
          </a:effectRef>
          <a:fontRef idx="minor"/>
        </p:style>
      </p:sp>
      <p:sp>
        <p:nvSpPr>
          <p:cNvPr id="130" name="PlaceHolder 5"/>
          <p:cNvSpPr>
            <a:spLocks noGrp="1"/>
          </p:cNvSpPr>
          <p:nvPr>
            <p:ph type="title"/>
          </p:nvPr>
        </p:nvSpPr>
        <p:spPr>
          <a:xfrm>
            <a:off x="495360" y="146160"/>
            <a:ext cx="7501680" cy="753480"/>
          </a:xfrm>
          <a:prstGeom prst="rect">
            <a:avLst/>
          </a:prstGeom>
        </p:spPr>
        <p:txBody>
          <a:bodyPr lIns="0" tIns="0" rIns="0" bIns="0" anchor="ctr"/>
          <a:lstStyle/>
          <a:p>
            <a:r>
              <a:rPr lang="en-IN" sz="1800" b="0" strike="noStrike" spc="-1">
                <a:latin typeface="Arial"/>
              </a:rPr>
              <a:t>Click to edit the title text format</a:t>
            </a:r>
          </a:p>
        </p:txBody>
      </p:sp>
      <p:sp>
        <p:nvSpPr>
          <p:cNvPr id="131" name="PlaceHolder 6"/>
          <p:cNvSpPr>
            <a:spLocks noGrp="1"/>
          </p:cNvSpPr>
          <p:nvPr>
            <p:ph type="body"/>
          </p:nvPr>
        </p:nvSpPr>
        <p:spPr>
          <a:xfrm>
            <a:off x="495000" y="1604520"/>
            <a:ext cx="8914680" cy="397692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IN" sz="18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IN" sz="1800" b="0" strike="noStrike" spc="-1">
                <a:latin typeface="Arial"/>
              </a:rPr>
              <a:t>Second Outline Level</a:t>
            </a:r>
          </a:p>
          <a:p>
            <a:pPr marL="1296000" lvl="2" indent="-288000">
              <a:spcBef>
                <a:spcPts val="850"/>
              </a:spcBef>
              <a:buClr>
                <a:srgbClr val="000000"/>
              </a:buClr>
              <a:buSzPct val="45000"/>
              <a:buFont typeface="Wingdings" charset="2"/>
              <a:buChar char=""/>
            </a:pPr>
            <a:r>
              <a:rPr lang="en-IN" sz="1800" b="0" strike="noStrike" spc="-1">
                <a:latin typeface="Arial"/>
              </a:rPr>
              <a:t>Third Outline Level</a:t>
            </a:r>
          </a:p>
          <a:p>
            <a:pPr marL="1728000" lvl="3" indent="-216000">
              <a:spcBef>
                <a:spcPts val="567"/>
              </a:spcBef>
              <a:buClr>
                <a:srgbClr val="000000"/>
              </a:buClr>
              <a:buSzPct val="75000"/>
              <a:buFont typeface="Symbol" charset="2"/>
              <a:buChar char=""/>
            </a:pPr>
            <a:r>
              <a:rPr lang="en-IN" sz="1800" b="0" strike="noStrike" spc="-1">
                <a:latin typeface="Arial"/>
              </a:rPr>
              <a:t>Fourth Outline Level</a:t>
            </a:r>
          </a:p>
          <a:p>
            <a:pPr marL="2160000" lvl="4" indent="-216000">
              <a:spcBef>
                <a:spcPts val="283"/>
              </a:spcBef>
              <a:buClr>
                <a:srgbClr val="000000"/>
              </a:buClr>
              <a:buSzPct val="45000"/>
              <a:buFont typeface="Wingdings" charset="2"/>
              <a:buChar char=""/>
            </a:pPr>
            <a:r>
              <a:rPr lang="en-IN" sz="1800" b="0" strike="noStrike" spc="-1">
                <a:latin typeface="Arial"/>
              </a:rPr>
              <a:t>Fifth Outline Level</a:t>
            </a:r>
          </a:p>
          <a:p>
            <a:pPr marL="2592000" lvl="5" indent="-216000">
              <a:spcBef>
                <a:spcPts val="283"/>
              </a:spcBef>
              <a:buClr>
                <a:srgbClr val="000000"/>
              </a:buClr>
              <a:buSzPct val="45000"/>
              <a:buFont typeface="Wingdings" charset="2"/>
              <a:buChar char=""/>
            </a:pPr>
            <a:r>
              <a:rPr lang="en-IN" sz="1800" b="0" strike="noStrike" spc="-1">
                <a:latin typeface="Arial"/>
              </a:rPr>
              <a:t>Sixth Outline Level</a:t>
            </a:r>
          </a:p>
          <a:p>
            <a:pPr marL="3024000" lvl="6" indent="-216000">
              <a:spcBef>
                <a:spcPts val="283"/>
              </a:spcBef>
              <a:buClr>
                <a:srgbClr val="000000"/>
              </a:buClr>
              <a:buSzPct val="45000"/>
              <a:buFont typeface="Wingdings" charset="2"/>
              <a:buChar char=""/>
            </a:pPr>
            <a:r>
              <a:rPr lang="en-IN" sz="18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3" Type="http://schemas.openxmlformats.org/officeDocument/2006/relationships/tags" Target="../tags/tag15.xml"/><Relationship Id="rId18" Type="http://schemas.openxmlformats.org/officeDocument/2006/relationships/tags" Target="../tags/tag20.xml"/><Relationship Id="rId26" Type="http://schemas.openxmlformats.org/officeDocument/2006/relationships/tags" Target="../tags/tag28.xml"/><Relationship Id="rId3" Type="http://schemas.openxmlformats.org/officeDocument/2006/relationships/tags" Target="../tags/tag5.xml"/><Relationship Id="rId21" Type="http://schemas.openxmlformats.org/officeDocument/2006/relationships/tags" Target="../tags/tag23.xml"/><Relationship Id="rId7" Type="http://schemas.openxmlformats.org/officeDocument/2006/relationships/tags" Target="../tags/tag9.xml"/><Relationship Id="rId12" Type="http://schemas.openxmlformats.org/officeDocument/2006/relationships/tags" Target="../tags/tag14.xml"/><Relationship Id="rId17" Type="http://schemas.openxmlformats.org/officeDocument/2006/relationships/tags" Target="../tags/tag19.xml"/><Relationship Id="rId25" Type="http://schemas.openxmlformats.org/officeDocument/2006/relationships/tags" Target="../tags/tag27.xml"/><Relationship Id="rId33" Type="http://schemas.openxmlformats.org/officeDocument/2006/relationships/image" Target="../media/image3.png"/><Relationship Id="rId2" Type="http://schemas.openxmlformats.org/officeDocument/2006/relationships/tags" Target="../tags/tag4.xml"/><Relationship Id="rId16" Type="http://schemas.openxmlformats.org/officeDocument/2006/relationships/tags" Target="../tags/tag18.xml"/><Relationship Id="rId20" Type="http://schemas.openxmlformats.org/officeDocument/2006/relationships/tags" Target="../tags/tag22.xml"/><Relationship Id="rId29" Type="http://schemas.openxmlformats.org/officeDocument/2006/relationships/tags" Target="../tags/tag31.xml"/><Relationship Id="rId1" Type="http://schemas.openxmlformats.org/officeDocument/2006/relationships/tags" Target="../tags/tag3.xml"/><Relationship Id="rId6" Type="http://schemas.openxmlformats.org/officeDocument/2006/relationships/tags" Target="../tags/tag8.xml"/><Relationship Id="rId11" Type="http://schemas.openxmlformats.org/officeDocument/2006/relationships/tags" Target="../tags/tag13.xml"/><Relationship Id="rId24" Type="http://schemas.openxmlformats.org/officeDocument/2006/relationships/tags" Target="../tags/tag26.xml"/><Relationship Id="rId32" Type="http://schemas.openxmlformats.org/officeDocument/2006/relationships/slideLayout" Target="../slideLayouts/slideLayout14.xml"/><Relationship Id="rId5" Type="http://schemas.openxmlformats.org/officeDocument/2006/relationships/tags" Target="../tags/tag7.xml"/><Relationship Id="rId15" Type="http://schemas.openxmlformats.org/officeDocument/2006/relationships/tags" Target="../tags/tag17.xml"/><Relationship Id="rId23" Type="http://schemas.openxmlformats.org/officeDocument/2006/relationships/tags" Target="../tags/tag25.xml"/><Relationship Id="rId28" Type="http://schemas.openxmlformats.org/officeDocument/2006/relationships/tags" Target="../tags/tag30.xml"/><Relationship Id="rId10" Type="http://schemas.openxmlformats.org/officeDocument/2006/relationships/tags" Target="../tags/tag12.xml"/><Relationship Id="rId19" Type="http://schemas.openxmlformats.org/officeDocument/2006/relationships/tags" Target="../tags/tag21.xml"/><Relationship Id="rId31" Type="http://schemas.openxmlformats.org/officeDocument/2006/relationships/tags" Target="../tags/tag33.xml"/><Relationship Id="rId4" Type="http://schemas.openxmlformats.org/officeDocument/2006/relationships/tags" Target="../tags/tag6.xml"/><Relationship Id="rId9" Type="http://schemas.openxmlformats.org/officeDocument/2006/relationships/tags" Target="../tags/tag11.xml"/><Relationship Id="rId14" Type="http://schemas.openxmlformats.org/officeDocument/2006/relationships/tags" Target="../tags/tag16.xml"/><Relationship Id="rId22" Type="http://schemas.openxmlformats.org/officeDocument/2006/relationships/tags" Target="../tags/tag24.xml"/><Relationship Id="rId27" Type="http://schemas.openxmlformats.org/officeDocument/2006/relationships/tags" Target="../tags/tag29.xml"/><Relationship Id="rId30" Type="http://schemas.openxmlformats.org/officeDocument/2006/relationships/tags" Target="../tags/tag32.xml"/><Relationship Id="rId8" Type="http://schemas.openxmlformats.org/officeDocument/2006/relationships/tags" Target="../tags/tag10.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 Id="rId5" Type="http://schemas.openxmlformats.org/officeDocument/2006/relationships/image" Target="../media/image3.png"/><Relationship Id="rId4"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18" Type="http://schemas.openxmlformats.org/officeDocument/2006/relationships/image" Target="../media/image22.png"/><Relationship Id="rId26" Type="http://schemas.openxmlformats.org/officeDocument/2006/relationships/image" Target="../media/image30.png"/><Relationship Id="rId3" Type="http://schemas.openxmlformats.org/officeDocument/2006/relationships/image" Target="../media/image7.png"/><Relationship Id="rId21" Type="http://schemas.openxmlformats.org/officeDocument/2006/relationships/image" Target="../media/image25.png"/><Relationship Id="rId7" Type="http://schemas.openxmlformats.org/officeDocument/2006/relationships/image" Target="../media/image11.png"/><Relationship Id="rId12" Type="http://schemas.openxmlformats.org/officeDocument/2006/relationships/image" Target="../media/image16.png"/><Relationship Id="rId17" Type="http://schemas.openxmlformats.org/officeDocument/2006/relationships/image" Target="../media/image21.png"/><Relationship Id="rId25" Type="http://schemas.openxmlformats.org/officeDocument/2006/relationships/image" Target="../media/image29.png"/><Relationship Id="rId2" Type="http://schemas.openxmlformats.org/officeDocument/2006/relationships/image" Target="../media/image6.png"/><Relationship Id="rId16" Type="http://schemas.openxmlformats.org/officeDocument/2006/relationships/image" Target="../media/image20.png"/><Relationship Id="rId20" Type="http://schemas.openxmlformats.org/officeDocument/2006/relationships/image" Target="../media/image24.png"/><Relationship Id="rId29" Type="http://schemas.openxmlformats.org/officeDocument/2006/relationships/image" Target="../media/image33.png"/><Relationship Id="rId1" Type="http://schemas.openxmlformats.org/officeDocument/2006/relationships/slideLayout" Target="../slideLayouts/slideLayout14.xml"/><Relationship Id="rId6" Type="http://schemas.openxmlformats.org/officeDocument/2006/relationships/image" Target="../media/image10.png"/><Relationship Id="rId11" Type="http://schemas.openxmlformats.org/officeDocument/2006/relationships/image" Target="../media/image15.png"/><Relationship Id="rId24" Type="http://schemas.openxmlformats.org/officeDocument/2006/relationships/image" Target="../media/image28.png"/><Relationship Id="rId5" Type="http://schemas.openxmlformats.org/officeDocument/2006/relationships/image" Target="../media/image9.png"/><Relationship Id="rId15" Type="http://schemas.openxmlformats.org/officeDocument/2006/relationships/image" Target="../media/image19.png"/><Relationship Id="rId23" Type="http://schemas.openxmlformats.org/officeDocument/2006/relationships/image" Target="../media/image27.png"/><Relationship Id="rId28" Type="http://schemas.openxmlformats.org/officeDocument/2006/relationships/image" Target="../media/image32.png"/><Relationship Id="rId10" Type="http://schemas.openxmlformats.org/officeDocument/2006/relationships/image" Target="../media/image14.png"/><Relationship Id="rId19" Type="http://schemas.openxmlformats.org/officeDocument/2006/relationships/image" Target="../media/image23.png"/><Relationship Id="rId31" Type="http://schemas.openxmlformats.org/officeDocument/2006/relationships/image" Target="../media/image3.png"/><Relationship Id="rId4" Type="http://schemas.openxmlformats.org/officeDocument/2006/relationships/image" Target="../media/image8.png"/><Relationship Id="rId9" Type="http://schemas.openxmlformats.org/officeDocument/2006/relationships/image" Target="../media/image13.png"/><Relationship Id="rId14" Type="http://schemas.openxmlformats.org/officeDocument/2006/relationships/image" Target="../media/image18.png"/><Relationship Id="rId22" Type="http://schemas.openxmlformats.org/officeDocument/2006/relationships/image" Target="../media/image26.png"/><Relationship Id="rId27" Type="http://schemas.openxmlformats.org/officeDocument/2006/relationships/image" Target="../media/image31.png"/><Relationship Id="rId30" Type="http://schemas.openxmlformats.org/officeDocument/2006/relationships/image" Target="../media/image34.png"/></Relationships>
</file>

<file path=ppt/slides/_rels/slide17.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14.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1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3.png"/><Relationship Id="rId1" Type="http://schemas.openxmlformats.org/officeDocument/2006/relationships/slideLayout" Target="../slideLayouts/slideLayout1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visitsebi@sebi.gov.in"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14.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4.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slide1.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5" descr="images.jpg"/>
          <p:cNvPicPr>
            <a:picLocks noChangeAspect="1"/>
          </p:cNvPicPr>
          <p:nvPr/>
        </p:nvPicPr>
        <p:blipFill>
          <a:blip r:embed="rId3" cstate="print"/>
          <a:srcRect/>
          <a:stretch>
            <a:fillRect/>
          </a:stretch>
        </p:blipFill>
        <p:spPr bwMode="auto">
          <a:xfrm>
            <a:off x="457200" y="1447800"/>
            <a:ext cx="3071247" cy="4419600"/>
          </a:xfrm>
          <a:prstGeom prst="rect">
            <a:avLst/>
          </a:prstGeom>
          <a:noFill/>
          <a:ln w="9525">
            <a:noFill/>
            <a:miter lim="800000"/>
            <a:headEnd/>
            <a:tailEnd/>
          </a:ln>
        </p:spPr>
      </p:pic>
      <p:sp>
        <p:nvSpPr>
          <p:cNvPr id="2" name="TextBox 1"/>
          <p:cNvSpPr txBox="1"/>
          <p:nvPr/>
        </p:nvSpPr>
        <p:spPr>
          <a:xfrm>
            <a:off x="3952782" y="2472660"/>
            <a:ext cx="4985887" cy="2369880"/>
          </a:xfrm>
          <a:prstGeom prst="rect">
            <a:avLst/>
          </a:prstGeom>
          <a:noFill/>
        </p:spPr>
        <p:txBody>
          <a:bodyPr wrap="square" rtlCol="0">
            <a:spAutoFit/>
          </a:bodyPr>
          <a:lstStyle/>
          <a:p>
            <a:pPr algn="ctr"/>
            <a:r>
              <a:rPr lang="en-US" sz="4400" b="1" dirty="0" smtClean="0"/>
              <a:t>Introduction to</a:t>
            </a:r>
          </a:p>
          <a:p>
            <a:pPr algn="ctr"/>
            <a:r>
              <a:rPr lang="en-US" sz="4400" b="1" dirty="0" smtClean="0"/>
              <a:t>REITS and </a:t>
            </a:r>
            <a:r>
              <a:rPr lang="en-US" sz="4400" b="1" dirty="0" err="1" smtClean="0"/>
              <a:t>InvITs</a:t>
            </a:r>
            <a:endParaRPr lang="en-US" sz="5400" b="1" dirty="0" smtClean="0"/>
          </a:p>
          <a:p>
            <a:pPr algn="ctr"/>
            <a:endParaRPr lang="en-IN" sz="6000" b="1" dirty="0"/>
          </a:p>
        </p:txBody>
      </p:sp>
    </p:spTree>
    <p:extLst>
      <p:ext uri="{BB962C8B-B14F-4D97-AF65-F5344CB8AC3E}">
        <p14:creationId xmlns:p14="http://schemas.microsoft.com/office/powerpoint/2010/main" val="3396223332"/>
      </p:ext>
    </p:extLst>
  </p:cSld>
  <p:clrMapOvr>
    <a:masterClrMapping/>
  </p:clrMapOvr>
  <p:timing>
    <p:tnLst>
      <p:par>
        <p:cTn id="1" dur="indefinite" restart="never" nodeType="tmRoot"/>
      </p:par>
    </p:tnLst>
  </p:timing>
</p:sld>
</file>

<file path=ppt/slides/slide1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183636" y="194722"/>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US" sz="2600" b="1" spc="-1" dirty="0" smtClean="0">
                <a:solidFill>
                  <a:srgbClr val="000000"/>
                </a:solidFill>
                <a:ea typeface="Arial"/>
              </a:rPr>
              <a:t>Comparative Analysis </a:t>
            </a:r>
          </a:p>
          <a:p>
            <a:pPr algn="ctr">
              <a:lnSpc>
                <a:spcPct val="93000"/>
              </a:lnSpc>
            </a:pPr>
            <a:r>
              <a:rPr lang="en-US" sz="2600" b="1" spc="-1" dirty="0" smtClean="0">
                <a:solidFill>
                  <a:srgbClr val="000000"/>
                </a:solidFill>
                <a:ea typeface="Arial"/>
              </a:rPr>
              <a:t>Vis-à-vis traditional investments</a:t>
            </a:r>
            <a:endParaRPr lang="en-US" sz="2600" b="1" spc="-1" dirty="0">
              <a:solidFill>
                <a:srgbClr val="000000"/>
              </a:solidFill>
              <a:ea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smtClean="0">
                <a:solidFill>
                  <a:srgbClr val="FFFFFF"/>
                </a:solidFill>
                <a:latin typeface="Calibri"/>
              </a:rPr>
              <a:t>10</a:t>
            </a:r>
            <a:endParaRPr lang="en-IN" sz="1000" b="0" strike="noStrike" spc="-1" dirty="0">
              <a:latin typeface="Arial"/>
            </a:endParaRPr>
          </a:p>
        </p:txBody>
      </p:sp>
      <p:sp>
        <p:nvSpPr>
          <p:cNvPr id="7" name="Content Placeholder 3">
            <a:extLst>
              <a:ext uri="{FF2B5EF4-FFF2-40B4-BE49-F238E27FC236}">
                <a16:creationId xmlns:a16="http://schemas.microsoft.com/office/drawing/2014/main" id="{460CD681-7652-418F-9EB0-226CF1B3D1C0}"/>
              </a:ext>
            </a:extLst>
          </p:cNvPr>
          <p:cNvSpPr txBox="1">
            <a:spLocks/>
          </p:cNvSpPr>
          <p:nvPr>
            <p:custDataLst>
              <p:tags r:id="rId1"/>
            </p:custDataLst>
          </p:nvPr>
        </p:nvSpPr>
        <p:spPr bwMode="auto">
          <a:xfrm>
            <a:off x="813001" y="1323534"/>
            <a:ext cx="1245267" cy="1308927"/>
          </a:xfrm>
          <a:prstGeom prst="rect">
            <a:avLst/>
          </a:prstGeom>
          <a:solidFill>
            <a:srgbClr val="646464"/>
          </a:solidFill>
          <a:ln>
            <a:noFill/>
          </a:ln>
          <a:effectLst/>
        </p:spPr>
        <p:txBody>
          <a:bodyPr vert="horz" wrap="square" lIns="45720" tIns="45720" rIns="45720" bIns="45720" numCol="1" anchor="ctr" anchorCtr="0" compatLnSpc="1">
            <a:prstTxWarp prst="textNoShape">
              <a:avLst/>
            </a:prstTxWarp>
          </a:bodyPr>
          <a:lstStyle>
            <a:defPPr>
              <a:defRPr lang="en-US"/>
            </a:defPPr>
            <a:lvl1pPr algn="ctr" fontAlgn="base">
              <a:spcBef>
                <a:spcPct val="100000"/>
              </a:spcBef>
              <a:spcAft>
                <a:spcPct val="20000"/>
              </a:spcAft>
              <a:defRPr sz="1100" b="1" kern="0">
                <a:solidFill>
                  <a:srgbClr val="FFFFFF"/>
                </a:solidFill>
                <a:latin typeface="+mj-lt"/>
                <a:cs typeface="Calibri" pitchFamily="34" charset="0"/>
              </a:defRPr>
            </a:lvl1pPr>
            <a:lvl2pPr marL="1588" fontAlgn="base">
              <a:spcBef>
                <a:spcPct val="40000"/>
              </a:spcBef>
              <a:spcAft>
                <a:spcPct val="0"/>
              </a:spcAft>
              <a:buClr>
                <a:schemeClr val="tx2"/>
              </a:buClr>
              <a:buFont typeface="Wingdings 3" pitchFamily="18" charset="2"/>
              <a:defRPr sz="1200">
                <a:solidFill>
                  <a:schemeClr val="bg2"/>
                </a:solidFill>
                <a:latin typeface="+mj-lt"/>
                <a:cs typeface="Calibri" pitchFamily="34" charset="0"/>
              </a:defRPr>
            </a:lvl2pPr>
            <a:lvl3pPr marL="230188" indent="-227013" fontAlgn="base">
              <a:spcBef>
                <a:spcPct val="40000"/>
              </a:spcBef>
              <a:spcAft>
                <a:spcPct val="0"/>
              </a:spcAft>
              <a:buClr>
                <a:srgbClr val="0098C3"/>
              </a:buClr>
              <a:buSzPct val="90000"/>
              <a:buFont typeface="Wingdings 3" pitchFamily="18" charset="2"/>
              <a:buChar char=""/>
              <a:defRPr sz="1200">
                <a:solidFill>
                  <a:schemeClr val="bg2"/>
                </a:solidFill>
                <a:latin typeface="+mj-lt"/>
                <a:cs typeface="Calibri" pitchFamily="34" charset="0"/>
              </a:defRPr>
            </a:lvl3pPr>
            <a:lvl4pPr marL="460375" indent="-228600" fontAlgn="base">
              <a:spcBef>
                <a:spcPct val="20000"/>
              </a:spcBef>
              <a:spcAft>
                <a:spcPct val="0"/>
              </a:spcAft>
              <a:buClr>
                <a:srgbClr val="0098C3"/>
              </a:buClr>
              <a:buSzPct val="90000"/>
              <a:buFont typeface="Calibri" pitchFamily="34" charset="0"/>
              <a:buChar char="•"/>
              <a:defRPr sz="1200">
                <a:solidFill>
                  <a:schemeClr val="bg2"/>
                </a:solidFill>
                <a:latin typeface="+mj-lt"/>
                <a:cs typeface="Calibri" pitchFamily="34" charset="0"/>
              </a:defRPr>
            </a:lvl4pPr>
            <a:lvl5pPr marL="690563" indent="-228600" fontAlgn="base">
              <a:spcBef>
                <a:spcPct val="20000"/>
              </a:spcBef>
              <a:spcAft>
                <a:spcPct val="0"/>
              </a:spcAft>
              <a:buClr>
                <a:srgbClr val="0098C3"/>
              </a:buClr>
              <a:buFont typeface="Calibri" pitchFamily="34" charset="0"/>
              <a:buChar char="–"/>
              <a:defRPr sz="1200">
                <a:solidFill>
                  <a:schemeClr val="bg2"/>
                </a:solidFill>
                <a:latin typeface="+mj-lt"/>
                <a:cs typeface="Calibri" pitchFamily="34" charset="0"/>
              </a:defRPr>
            </a:lvl5pPr>
            <a:lvl6pPr marL="1147763" indent="-228600" fontAlgn="base">
              <a:spcBef>
                <a:spcPct val="20000"/>
              </a:spcBef>
              <a:spcAft>
                <a:spcPct val="0"/>
              </a:spcAft>
              <a:buClr>
                <a:srgbClr val="0098C3"/>
              </a:buClr>
              <a:buFont typeface="Calibri" pitchFamily="34" charset="0"/>
              <a:buChar char="–"/>
              <a:defRPr sz="1600"/>
            </a:lvl6pPr>
            <a:lvl7pPr marL="1604963" indent="-228600" fontAlgn="base">
              <a:spcBef>
                <a:spcPct val="20000"/>
              </a:spcBef>
              <a:spcAft>
                <a:spcPct val="0"/>
              </a:spcAft>
              <a:buClr>
                <a:srgbClr val="0098C3"/>
              </a:buClr>
              <a:buFont typeface="Calibri" pitchFamily="34" charset="0"/>
              <a:buChar char="–"/>
              <a:defRPr sz="1600"/>
            </a:lvl7pPr>
            <a:lvl8pPr marL="2062163" indent="-228600" fontAlgn="base">
              <a:spcBef>
                <a:spcPct val="20000"/>
              </a:spcBef>
              <a:spcAft>
                <a:spcPct val="0"/>
              </a:spcAft>
              <a:buClr>
                <a:srgbClr val="0098C3"/>
              </a:buClr>
              <a:buFont typeface="Calibri" pitchFamily="34" charset="0"/>
              <a:buChar char="–"/>
              <a:defRPr sz="1600"/>
            </a:lvl8pPr>
            <a:lvl9pPr marL="2519363" indent="-228600" fontAlgn="base">
              <a:spcBef>
                <a:spcPct val="20000"/>
              </a:spcBef>
              <a:spcAft>
                <a:spcPct val="0"/>
              </a:spcAft>
              <a:buClr>
                <a:srgbClr val="0098C3"/>
              </a:buClr>
              <a:buFont typeface="Calibri" pitchFamily="34" charset="0"/>
              <a:buChar char="–"/>
              <a:defRPr sz="1600"/>
            </a:lvl9pPr>
          </a:lstStyle>
          <a:p>
            <a:pPr>
              <a:defRPr/>
            </a:pPr>
            <a:r>
              <a:rPr sz="1200" dirty="0">
                <a:solidFill>
                  <a:schemeClr val="bg1"/>
                </a:solidFill>
                <a:latin typeface="+mn-lt"/>
              </a:rPr>
              <a:t>Investment</a:t>
            </a:r>
            <a:r>
              <a:rPr lang="en-IN" sz="1200" dirty="0">
                <a:solidFill>
                  <a:schemeClr val="bg1"/>
                </a:solidFill>
                <a:latin typeface="+mn-lt"/>
              </a:rPr>
              <a:t> </a:t>
            </a:r>
            <a:r>
              <a:rPr sz="1200" dirty="0">
                <a:solidFill>
                  <a:schemeClr val="bg1"/>
                </a:solidFill>
                <a:latin typeface="+mn-lt"/>
              </a:rPr>
              <a:t>Characteristics</a:t>
            </a:r>
          </a:p>
        </p:txBody>
      </p:sp>
      <p:sp>
        <p:nvSpPr>
          <p:cNvPr id="8" name="Text Placeholder 2">
            <a:extLst>
              <a:ext uri="{FF2B5EF4-FFF2-40B4-BE49-F238E27FC236}">
                <a16:creationId xmlns:a16="http://schemas.microsoft.com/office/drawing/2014/main" id="{6F8B2D20-87D4-458D-8E68-2C9803A84071}"/>
              </a:ext>
            </a:extLst>
          </p:cNvPr>
          <p:cNvSpPr txBox="1">
            <a:spLocks/>
          </p:cNvSpPr>
          <p:nvPr>
            <p:custDataLst>
              <p:tags r:id="rId2"/>
            </p:custDataLst>
          </p:nvPr>
        </p:nvSpPr>
        <p:spPr bwMode="auto">
          <a:xfrm>
            <a:off x="2118950" y="1323534"/>
            <a:ext cx="2286000" cy="1308927"/>
          </a:xfrm>
          <a:prstGeom prst="rect">
            <a:avLst/>
          </a:prstGeom>
          <a:solidFill>
            <a:srgbClr val="EAEAEA"/>
          </a:solidFill>
          <a:ln>
            <a:noFill/>
          </a:ln>
          <a:effectLst/>
        </p:spPr>
        <p:txBody>
          <a:bodyPr vert="horz" wrap="square" lIns="27432" tIns="27432" rIns="27432" bIns="27432" numCol="1" anchor="ctr" anchorCtr="0" compatLnSpc="1">
            <a:prstTxWarp prst="textNoShape">
              <a:avLst/>
            </a:prstTxWarp>
          </a:bodyPr>
          <a:lstStyle>
            <a:lvl1pPr algn="ctr" rtl="0" eaLnBrk="1" fontAlgn="base" hangingPunct="1">
              <a:spcBef>
                <a:spcPct val="100000"/>
              </a:spcBef>
              <a:spcAft>
                <a:spcPct val="20000"/>
              </a:spcAft>
              <a:defRPr sz="1400" b="1">
                <a:solidFill>
                  <a:srgbClr val="FFFFFF"/>
                </a:solidFill>
                <a:latin typeface="+mj-lt"/>
                <a:ea typeface="+mn-ea"/>
                <a:cs typeface="Calibri" pitchFamily="34" charset="0"/>
              </a:defRPr>
            </a:lvl1pPr>
            <a:lvl2pPr marL="1588" algn="l" rtl="0" eaLnBrk="1" fontAlgn="base" hangingPunct="1">
              <a:spcBef>
                <a:spcPct val="40000"/>
              </a:spcBef>
              <a:spcAft>
                <a:spcPct val="0"/>
              </a:spcAft>
              <a:buClr>
                <a:schemeClr val="tx2"/>
              </a:buClr>
              <a:buFont typeface="Wingdings 3" pitchFamily="18" charset="2"/>
              <a:defRPr sz="1600">
                <a:solidFill>
                  <a:schemeClr val="bg2"/>
                </a:solidFill>
                <a:latin typeface="+mj-lt"/>
                <a:cs typeface="Calibri" pitchFamily="34" charset="0"/>
              </a:defRPr>
            </a:lvl2pPr>
            <a:lvl3pPr marL="230188" indent="-227013" algn="l" rtl="0" eaLnBrk="1" fontAlgn="base" hangingPunct="1">
              <a:spcBef>
                <a:spcPct val="40000"/>
              </a:spcBef>
              <a:spcAft>
                <a:spcPct val="0"/>
              </a:spcAft>
              <a:buClr>
                <a:srgbClr val="0098C3"/>
              </a:buClr>
              <a:buSzPct val="90000"/>
              <a:buFont typeface="Wingdings 3" pitchFamily="18" charset="2"/>
              <a:buChar char=""/>
              <a:defRPr sz="1600">
                <a:solidFill>
                  <a:schemeClr val="bg2"/>
                </a:solidFill>
                <a:latin typeface="+mj-lt"/>
                <a:cs typeface="Calibri" pitchFamily="34" charset="0"/>
              </a:defRPr>
            </a:lvl3pPr>
            <a:lvl4pPr marL="460375" indent="-228600" algn="l" rtl="0" eaLnBrk="1" fontAlgn="base" hangingPunct="1">
              <a:spcBef>
                <a:spcPct val="20000"/>
              </a:spcBef>
              <a:spcAft>
                <a:spcPct val="0"/>
              </a:spcAft>
              <a:buClr>
                <a:srgbClr val="0098C3"/>
              </a:buClr>
              <a:buSzPct val="90000"/>
              <a:buFont typeface="Calibri" pitchFamily="34" charset="0"/>
              <a:buChar char="•"/>
              <a:defRPr sz="1600">
                <a:solidFill>
                  <a:schemeClr val="bg2"/>
                </a:solidFill>
                <a:latin typeface="+mj-lt"/>
                <a:cs typeface="Calibri" pitchFamily="34" charset="0"/>
              </a:defRPr>
            </a:lvl4pPr>
            <a:lvl5pPr marL="690563" indent="-228600" algn="l" rtl="0" eaLnBrk="1" fontAlgn="base" hangingPunct="1">
              <a:spcBef>
                <a:spcPct val="20000"/>
              </a:spcBef>
              <a:spcAft>
                <a:spcPct val="0"/>
              </a:spcAft>
              <a:buClr>
                <a:srgbClr val="0098C3"/>
              </a:buClr>
              <a:buFont typeface="Calibri" pitchFamily="34" charset="0"/>
              <a:buChar char="–"/>
              <a:defRPr sz="1600">
                <a:solidFill>
                  <a:schemeClr val="bg2"/>
                </a:solidFill>
                <a:latin typeface="+mj-lt"/>
                <a:cs typeface="Calibri" pitchFamily="34" charset="0"/>
              </a:defRPr>
            </a:lvl5pPr>
            <a:lvl6pPr marL="11477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6pPr>
            <a:lvl7pPr marL="16049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7pPr>
            <a:lvl8pPr marL="20621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8pPr>
            <a:lvl9pPr marL="25193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9pPr>
          </a:lstStyle>
          <a:p>
            <a:pPr marL="228600" indent="-228600" algn="l">
              <a:spcBef>
                <a:spcPts val="5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Minimum lot size of 200 units</a:t>
            </a:r>
          </a:p>
          <a:p>
            <a:pPr marL="228600" indent="-228600" algn="l">
              <a:spcBef>
                <a:spcPts val="6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Freely transferable listed securities</a:t>
            </a:r>
          </a:p>
          <a:p>
            <a:pPr marL="228600" indent="-228600" algn="l">
              <a:spcBef>
                <a:spcPts val="6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Professionally managed</a:t>
            </a:r>
          </a:p>
          <a:p>
            <a:pPr marL="228600" indent="-228600" algn="l">
              <a:spcBef>
                <a:spcPts val="6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No entry / exit load</a:t>
            </a:r>
          </a:p>
        </p:txBody>
      </p:sp>
      <p:sp>
        <p:nvSpPr>
          <p:cNvPr id="9" name="Text Placeholder 2">
            <a:extLst>
              <a:ext uri="{FF2B5EF4-FFF2-40B4-BE49-F238E27FC236}">
                <a16:creationId xmlns:a16="http://schemas.microsoft.com/office/drawing/2014/main" id="{86275261-4059-46C1-9E83-D0EBC199CABA}"/>
              </a:ext>
            </a:extLst>
          </p:cNvPr>
          <p:cNvSpPr txBox="1">
            <a:spLocks/>
          </p:cNvSpPr>
          <p:nvPr>
            <p:custDataLst>
              <p:tags r:id="rId3"/>
            </p:custDataLst>
          </p:nvPr>
        </p:nvSpPr>
        <p:spPr bwMode="auto">
          <a:xfrm>
            <a:off x="2118950" y="916618"/>
            <a:ext cx="2286000" cy="369332"/>
          </a:xfrm>
          <a:prstGeom prst="rect">
            <a:avLst/>
          </a:prstGeom>
          <a:solidFill>
            <a:srgbClr val="0098C3"/>
          </a:solidFill>
          <a:ln>
            <a:noFill/>
          </a:ln>
          <a:effectLst/>
        </p:spPr>
        <p:txBody>
          <a:bodyPr vert="horz" wrap="square" lIns="45720" tIns="45720" rIns="45720" bIns="45720" numCol="1" anchor="ctr" anchorCtr="0" compatLnSpc="1">
            <a:prstTxWarp prst="textNoShape">
              <a:avLst/>
            </a:prstTxWarp>
          </a:bodyPr>
          <a:lstStyle>
            <a:defPPr>
              <a:defRPr lang="en-US"/>
            </a:defPPr>
            <a:lvl1pPr algn="ctr" fontAlgn="base">
              <a:spcBef>
                <a:spcPct val="100000"/>
              </a:spcBef>
              <a:spcAft>
                <a:spcPct val="20000"/>
              </a:spcAft>
              <a:defRPr sz="1100" b="1" kern="0">
                <a:solidFill>
                  <a:schemeClr val="bg1"/>
                </a:solidFill>
                <a:latin typeface="+mj-lt"/>
                <a:cs typeface="Calibri" pitchFamily="34" charset="0"/>
              </a:defRPr>
            </a:lvl1pPr>
            <a:lvl2pPr marL="1588" fontAlgn="base">
              <a:spcBef>
                <a:spcPct val="40000"/>
              </a:spcBef>
              <a:spcAft>
                <a:spcPct val="0"/>
              </a:spcAft>
              <a:buClr>
                <a:schemeClr val="tx2"/>
              </a:buClr>
              <a:buFont typeface="Wingdings 3" pitchFamily="18" charset="2"/>
              <a:defRPr sz="1200">
                <a:solidFill>
                  <a:schemeClr val="bg2"/>
                </a:solidFill>
                <a:latin typeface="+mj-lt"/>
                <a:cs typeface="Calibri" pitchFamily="34" charset="0"/>
              </a:defRPr>
            </a:lvl2pPr>
            <a:lvl3pPr marL="230188" indent="-227013" fontAlgn="base">
              <a:spcBef>
                <a:spcPct val="40000"/>
              </a:spcBef>
              <a:spcAft>
                <a:spcPct val="0"/>
              </a:spcAft>
              <a:buClr>
                <a:srgbClr val="0098C3"/>
              </a:buClr>
              <a:buSzPct val="90000"/>
              <a:buFont typeface="Wingdings 3" pitchFamily="18" charset="2"/>
              <a:buChar char=""/>
              <a:defRPr sz="1200">
                <a:solidFill>
                  <a:schemeClr val="bg2"/>
                </a:solidFill>
                <a:latin typeface="+mj-lt"/>
                <a:cs typeface="Calibri" pitchFamily="34" charset="0"/>
              </a:defRPr>
            </a:lvl3pPr>
            <a:lvl4pPr marL="460375" indent="-228600" fontAlgn="base">
              <a:spcBef>
                <a:spcPct val="20000"/>
              </a:spcBef>
              <a:spcAft>
                <a:spcPct val="0"/>
              </a:spcAft>
              <a:buClr>
                <a:srgbClr val="0098C3"/>
              </a:buClr>
              <a:buSzPct val="90000"/>
              <a:buFont typeface="Calibri" pitchFamily="34" charset="0"/>
              <a:buChar char="•"/>
              <a:defRPr sz="1200">
                <a:solidFill>
                  <a:schemeClr val="bg2"/>
                </a:solidFill>
                <a:latin typeface="+mj-lt"/>
                <a:cs typeface="Calibri" pitchFamily="34" charset="0"/>
              </a:defRPr>
            </a:lvl4pPr>
            <a:lvl5pPr marL="690563" indent="-228600" fontAlgn="base">
              <a:spcBef>
                <a:spcPct val="20000"/>
              </a:spcBef>
              <a:spcAft>
                <a:spcPct val="0"/>
              </a:spcAft>
              <a:buClr>
                <a:srgbClr val="0098C3"/>
              </a:buClr>
              <a:buFont typeface="Calibri" pitchFamily="34" charset="0"/>
              <a:buChar char="–"/>
              <a:defRPr sz="1200">
                <a:solidFill>
                  <a:schemeClr val="bg2"/>
                </a:solidFill>
                <a:latin typeface="+mj-lt"/>
                <a:cs typeface="Calibri" pitchFamily="34" charset="0"/>
              </a:defRPr>
            </a:lvl5pPr>
            <a:lvl6pPr marL="1147763" indent="-228600" fontAlgn="base">
              <a:spcBef>
                <a:spcPct val="20000"/>
              </a:spcBef>
              <a:spcAft>
                <a:spcPct val="0"/>
              </a:spcAft>
              <a:buClr>
                <a:srgbClr val="0098C3"/>
              </a:buClr>
              <a:buFont typeface="Calibri" pitchFamily="34" charset="0"/>
              <a:buChar char="–"/>
              <a:defRPr sz="1600"/>
            </a:lvl6pPr>
            <a:lvl7pPr marL="1604963" indent="-228600" fontAlgn="base">
              <a:spcBef>
                <a:spcPct val="20000"/>
              </a:spcBef>
              <a:spcAft>
                <a:spcPct val="0"/>
              </a:spcAft>
              <a:buClr>
                <a:srgbClr val="0098C3"/>
              </a:buClr>
              <a:buFont typeface="Calibri" pitchFamily="34" charset="0"/>
              <a:buChar char="–"/>
              <a:defRPr sz="1600"/>
            </a:lvl7pPr>
            <a:lvl8pPr marL="2062163" indent="-228600" fontAlgn="base">
              <a:spcBef>
                <a:spcPct val="20000"/>
              </a:spcBef>
              <a:spcAft>
                <a:spcPct val="0"/>
              </a:spcAft>
              <a:buClr>
                <a:srgbClr val="0098C3"/>
              </a:buClr>
              <a:buFont typeface="Calibri" pitchFamily="34" charset="0"/>
              <a:buChar char="–"/>
              <a:defRPr sz="1600"/>
            </a:lvl8pPr>
            <a:lvl9pPr marL="2519363" indent="-228600" fontAlgn="base">
              <a:spcBef>
                <a:spcPct val="20000"/>
              </a:spcBef>
              <a:spcAft>
                <a:spcPct val="0"/>
              </a:spcAft>
              <a:buClr>
                <a:srgbClr val="0098C3"/>
              </a:buClr>
              <a:buFont typeface="Calibri" pitchFamily="34" charset="0"/>
              <a:buChar char="–"/>
              <a:defRPr sz="1600"/>
            </a:lvl9pPr>
          </a:lstStyle>
          <a:p>
            <a:r>
              <a:rPr lang="en-US" sz="1200" dirty="0">
                <a:latin typeface="+mn-lt"/>
              </a:rPr>
              <a:t>REIT Units</a:t>
            </a:r>
          </a:p>
        </p:txBody>
      </p:sp>
      <p:sp>
        <p:nvSpPr>
          <p:cNvPr id="10" name="Text Placeholder 2">
            <a:extLst>
              <a:ext uri="{FF2B5EF4-FFF2-40B4-BE49-F238E27FC236}">
                <a16:creationId xmlns:a16="http://schemas.microsoft.com/office/drawing/2014/main" id="{C8A193D3-2C8E-4F52-A952-AC3B2F7223BA}"/>
              </a:ext>
            </a:extLst>
          </p:cNvPr>
          <p:cNvSpPr txBox="1">
            <a:spLocks/>
          </p:cNvSpPr>
          <p:nvPr>
            <p:custDataLst>
              <p:tags r:id="rId4"/>
            </p:custDataLst>
          </p:nvPr>
        </p:nvSpPr>
        <p:spPr bwMode="auto">
          <a:xfrm>
            <a:off x="4465633" y="1323534"/>
            <a:ext cx="2286000" cy="1308927"/>
          </a:xfrm>
          <a:prstGeom prst="rect">
            <a:avLst/>
          </a:prstGeom>
          <a:solidFill>
            <a:srgbClr val="EAEAEA"/>
          </a:solidFill>
          <a:ln>
            <a:noFill/>
          </a:ln>
          <a:effectLst/>
        </p:spPr>
        <p:txBody>
          <a:bodyPr vert="horz" wrap="square" lIns="27432" tIns="27432" rIns="27432" bIns="27432" numCol="1" anchor="ctr" anchorCtr="0" compatLnSpc="1">
            <a:prstTxWarp prst="textNoShape">
              <a:avLst/>
            </a:prstTxWarp>
          </a:bodyPr>
          <a:lstStyle>
            <a:lvl1pPr algn="ctr" rtl="0" eaLnBrk="1" fontAlgn="base" hangingPunct="1">
              <a:spcBef>
                <a:spcPct val="100000"/>
              </a:spcBef>
              <a:spcAft>
                <a:spcPct val="20000"/>
              </a:spcAft>
              <a:defRPr sz="1400" b="1">
                <a:solidFill>
                  <a:srgbClr val="FFFFFF"/>
                </a:solidFill>
                <a:latin typeface="+mj-lt"/>
                <a:ea typeface="+mn-ea"/>
                <a:cs typeface="Calibri" pitchFamily="34" charset="0"/>
              </a:defRPr>
            </a:lvl1pPr>
            <a:lvl2pPr marL="1588" algn="l" rtl="0" eaLnBrk="1" fontAlgn="base" hangingPunct="1">
              <a:spcBef>
                <a:spcPct val="40000"/>
              </a:spcBef>
              <a:spcAft>
                <a:spcPct val="0"/>
              </a:spcAft>
              <a:buClr>
                <a:schemeClr val="tx2"/>
              </a:buClr>
              <a:buFont typeface="Wingdings 3" pitchFamily="18" charset="2"/>
              <a:defRPr sz="1600">
                <a:solidFill>
                  <a:schemeClr val="bg2"/>
                </a:solidFill>
                <a:latin typeface="+mj-lt"/>
                <a:cs typeface="Calibri" pitchFamily="34" charset="0"/>
              </a:defRPr>
            </a:lvl2pPr>
            <a:lvl3pPr marL="230188" indent="-227013" algn="l" rtl="0" eaLnBrk="1" fontAlgn="base" hangingPunct="1">
              <a:spcBef>
                <a:spcPct val="40000"/>
              </a:spcBef>
              <a:spcAft>
                <a:spcPct val="0"/>
              </a:spcAft>
              <a:buClr>
                <a:srgbClr val="0098C3"/>
              </a:buClr>
              <a:buSzPct val="90000"/>
              <a:buFont typeface="Wingdings 3" pitchFamily="18" charset="2"/>
              <a:buChar char=""/>
              <a:defRPr sz="1600">
                <a:solidFill>
                  <a:schemeClr val="bg2"/>
                </a:solidFill>
                <a:latin typeface="+mj-lt"/>
                <a:cs typeface="Calibri" pitchFamily="34" charset="0"/>
              </a:defRPr>
            </a:lvl3pPr>
            <a:lvl4pPr marL="460375" indent="-228600" algn="l" rtl="0" eaLnBrk="1" fontAlgn="base" hangingPunct="1">
              <a:spcBef>
                <a:spcPct val="20000"/>
              </a:spcBef>
              <a:spcAft>
                <a:spcPct val="0"/>
              </a:spcAft>
              <a:buClr>
                <a:srgbClr val="0098C3"/>
              </a:buClr>
              <a:buSzPct val="90000"/>
              <a:buFont typeface="Calibri" pitchFamily="34" charset="0"/>
              <a:buChar char="•"/>
              <a:defRPr sz="1600">
                <a:solidFill>
                  <a:schemeClr val="bg2"/>
                </a:solidFill>
                <a:latin typeface="+mj-lt"/>
                <a:cs typeface="Calibri" pitchFamily="34" charset="0"/>
              </a:defRPr>
            </a:lvl4pPr>
            <a:lvl5pPr marL="690563" indent="-228600" algn="l" rtl="0" eaLnBrk="1" fontAlgn="base" hangingPunct="1">
              <a:spcBef>
                <a:spcPct val="20000"/>
              </a:spcBef>
              <a:spcAft>
                <a:spcPct val="0"/>
              </a:spcAft>
              <a:buClr>
                <a:srgbClr val="0098C3"/>
              </a:buClr>
              <a:buFont typeface="Calibri" pitchFamily="34" charset="0"/>
              <a:buChar char="–"/>
              <a:defRPr sz="1600">
                <a:solidFill>
                  <a:schemeClr val="bg2"/>
                </a:solidFill>
                <a:latin typeface="+mj-lt"/>
                <a:cs typeface="Calibri" pitchFamily="34" charset="0"/>
              </a:defRPr>
            </a:lvl5pPr>
            <a:lvl6pPr marL="11477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6pPr>
            <a:lvl7pPr marL="16049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7pPr>
            <a:lvl8pPr marL="20621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8pPr>
            <a:lvl9pPr marL="25193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9pPr>
          </a:lstStyle>
          <a:p>
            <a:pPr marL="228600" indent="-228600" algn="l">
              <a:spcBef>
                <a:spcPts val="600"/>
              </a:spcBef>
              <a:spcAft>
                <a:spcPts val="0"/>
              </a:spcAft>
              <a:buClr>
                <a:srgbClr val="000000"/>
              </a:buClr>
              <a:buFont typeface="Wingdings 3" panose="05040102010807070707" pitchFamily="18" charset="2"/>
              <a:buChar char=""/>
              <a:defRPr/>
            </a:pPr>
            <a:r>
              <a:rPr lang="en-US" sz="1200" b="0" dirty="0">
                <a:solidFill>
                  <a:prstClr val="black"/>
                </a:solidFill>
                <a:latin typeface="Arial (Body)"/>
                <a:cs typeface="+mn-cs"/>
              </a:rPr>
              <a:t>₹ </a:t>
            </a:r>
            <a:r>
              <a:rPr lang="en-US" sz="1200" b="0" kern="0" dirty="0">
                <a:solidFill>
                  <a:srgbClr val="000000"/>
                </a:solidFill>
                <a:latin typeface="+mn-lt"/>
              </a:rPr>
              <a:t>25-200 crores investment</a:t>
            </a:r>
          </a:p>
          <a:p>
            <a:pPr marL="228600" indent="-228600" algn="l">
              <a:spcBef>
                <a:spcPts val="6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Illiquid &amp; non-transparent market</a:t>
            </a:r>
          </a:p>
          <a:p>
            <a:pPr marL="228600" indent="-228600" algn="l">
              <a:spcBef>
                <a:spcPts val="6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Hassles in managing assets</a:t>
            </a:r>
          </a:p>
          <a:p>
            <a:pPr marL="228600" indent="-228600" algn="l">
              <a:spcBef>
                <a:spcPts val="6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Transaction costs involved</a:t>
            </a:r>
          </a:p>
        </p:txBody>
      </p:sp>
      <p:sp>
        <p:nvSpPr>
          <p:cNvPr id="11" name="Text Placeholder 2">
            <a:extLst>
              <a:ext uri="{FF2B5EF4-FFF2-40B4-BE49-F238E27FC236}">
                <a16:creationId xmlns:a16="http://schemas.microsoft.com/office/drawing/2014/main" id="{58C3A852-594D-42B6-9980-D168417557B5}"/>
              </a:ext>
            </a:extLst>
          </p:cNvPr>
          <p:cNvSpPr txBox="1">
            <a:spLocks/>
          </p:cNvSpPr>
          <p:nvPr>
            <p:custDataLst>
              <p:tags r:id="rId5"/>
            </p:custDataLst>
          </p:nvPr>
        </p:nvSpPr>
        <p:spPr bwMode="auto">
          <a:xfrm>
            <a:off x="4465633" y="916618"/>
            <a:ext cx="2286000" cy="369332"/>
          </a:xfrm>
          <a:prstGeom prst="rect">
            <a:avLst/>
          </a:prstGeom>
          <a:solidFill>
            <a:srgbClr val="0098C3"/>
          </a:solidFill>
          <a:ln>
            <a:noFill/>
          </a:ln>
          <a:effectLst/>
        </p:spPr>
        <p:txBody>
          <a:bodyPr vert="horz" wrap="square" lIns="45720" tIns="45720" rIns="45720" bIns="45720" numCol="1" anchor="ctr" anchorCtr="0" compatLnSpc="1">
            <a:prstTxWarp prst="textNoShape">
              <a:avLst/>
            </a:prstTxWarp>
          </a:bodyPr>
          <a:lstStyle>
            <a:defPPr>
              <a:defRPr lang="en-US"/>
            </a:defPPr>
            <a:lvl1pPr algn="ctr" fontAlgn="base">
              <a:spcBef>
                <a:spcPct val="100000"/>
              </a:spcBef>
              <a:spcAft>
                <a:spcPct val="20000"/>
              </a:spcAft>
              <a:defRPr sz="1100" b="1" kern="0">
                <a:solidFill>
                  <a:schemeClr val="bg1"/>
                </a:solidFill>
                <a:latin typeface="+mj-lt"/>
                <a:cs typeface="Calibri" pitchFamily="34" charset="0"/>
              </a:defRPr>
            </a:lvl1pPr>
            <a:lvl2pPr marL="1588" fontAlgn="base">
              <a:spcBef>
                <a:spcPct val="40000"/>
              </a:spcBef>
              <a:spcAft>
                <a:spcPct val="0"/>
              </a:spcAft>
              <a:buClr>
                <a:schemeClr val="tx2"/>
              </a:buClr>
              <a:buFont typeface="Wingdings 3" pitchFamily="18" charset="2"/>
              <a:defRPr sz="1200">
                <a:solidFill>
                  <a:schemeClr val="bg2"/>
                </a:solidFill>
                <a:latin typeface="+mj-lt"/>
                <a:cs typeface="Calibri" pitchFamily="34" charset="0"/>
              </a:defRPr>
            </a:lvl2pPr>
            <a:lvl3pPr marL="230188" indent="-227013" fontAlgn="base">
              <a:spcBef>
                <a:spcPct val="40000"/>
              </a:spcBef>
              <a:spcAft>
                <a:spcPct val="0"/>
              </a:spcAft>
              <a:buClr>
                <a:srgbClr val="0098C3"/>
              </a:buClr>
              <a:buSzPct val="90000"/>
              <a:buFont typeface="Wingdings 3" pitchFamily="18" charset="2"/>
              <a:buChar char=""/>
              <a:defRPr sz="1200">
                <a:solidFill>
                  <a:schemeClr val="bg2"/>
                </a:solidFill>
                <a:latin typeface="+mj-lt"/>
                <a:cs typeface="Calibri" pitchFamily="34" charset="0"/>
              </a:defRPr>
            </a:lvl3pPr>
            <a:lvl4pPr marL="460375" indent="-228600" fontAlgn="base">
              <a:spcBef>
                <a:spcPct val="20000"/>
              </a:spcBef>
              <a:spcAft>
                <a:spcPct val="0"/>
              </a:spcAft>
              <a:buClr>
                <a:srgbClr val="0098C3"/>
              </a:buClr>
              <a:buSzPct val="90000"/>
              <a:buFont typeface="Calibri" pitchFamily="34" charset="0"/>
              <a:buChar char="•"/>
              <a:defRPr sz="1200">
                <a:solidFill>
                  <a:schemeClr val="bg2"/>
                </a:solidFill>
                <a:latin typeface="+mj-lt"/>
                <a:cs typeface="Calibri" pitchFamily="34" charset="0"/>
              </a:defRPr>
            </a:lvl4pPr>
            <a:lvl5pPr marL="690563" indent="-228600" fontAlgn="base">
              <a:spcBef>
                <a:spcPct val="20000"/>
              </a:spcBef>
              <a:spcAft>
                <a:spcPct val="0"/>
              </a:spcAft>
              <a:buClr>
                <a:srgbClr val="0098C3"/>
              </a:buClr>
              <a:buFont typeface="Calibri" pitchFamily="34" charset="0"/>
              <a:buChar char="–"/>
              <a:defRPr sz="1200">
                <a:solidFill>
                  <a:schemeClr val="bg2"/>
                </a:solidFill>
                <a:latin typeface="+mj-lt"/>
                <a:cs typeface="Calibri" pitchFamily="34" charset="0"/>
              </a:defRPr>
            </a:lvl5pPr>
            <a:lvl6pPr marL="1147763" indent="-228600" fontAlgn="base">
              <a:spcBef>
                <a:spcPct val="20000"/>
              </a:spcBef>
              <a:spcAft>
                <a:spcPct val="0"/>
              </a:spcAft>
              <a:buClr>
                <a:srgbClr val="0098C3"/>
              </a:buClr>
              <a:buFont typeface="Calibri" pitchFamily="34" charset="0"/>
              <a:buChar char="–"/>
              <a:defRPr sz="1600"/>
            </a:lvl6pPr>
            <a:lvl7pPr marL="1604963" indent="-228600" fontAlgn="base">
              <a:spcBef>
                <a:spcPct val="20000"/>
              </a:spcBef>
              <a:spcAft>
                <a:spcPct val="0"/>
              </a:spcAft>
              <a:buClr>
                <a:srgbClr val="0098C3"/>
              </a:buClr>
              <a:buFont typeface="Calibri" pitchFamily="34" charset="0"/>
              <a:buChar char="–"/>
              <a:defRPr sz="1600"/>
            </a:lvl7pPr>
            <a:lvl8pPr marL="2062163" indent="-228600" fontAlgn="base">
              <a:spcBef>
                <a:spcPct val="20000"/>
              </a:spcBef>
              <a:spcAft>
                <a:spcPct val="0"/>
              </a:spcAft>
              <a:buClr>
                <a:srgbClr val="0098C3"/>
              </a:buClr>
              <a:buFont typeface="Calibri" pitchFamily="34" charset="0"/>
              <a:buChar char="–"/>
              <a:defRPr sz="1600"/>
            </a:lvl8pPr>
            <a:lvl9pPr marL="2519363" indent="-228600" fontAlgn="base">
              <a:spcBef>
                <a:spcPct val="20000"/>
              </a:spcBef>
              <a:spcAft>
                <a:spcPct val="0"/>
              </a:spcAft>
              <a:buClr>
                <a:srgbClr val="0098C3"/>
              </a:buClr>
              <a:buFont typeface="Calibri" pitchFamily="34" charset="0"/>
              <a:buChar char="–"/>
              <a:defRPr sz="1600"/>
            </a:lvl9pPr>
          </a:lstStyle>
          <a:p>
            <a:r>
              <a:rPr lang="en-US" sz="1200" dirty="0">
                <a:latin typeface="+mn-lt"/>
              </a:rPr>
              <a:t>Direct Investment in </a:t>
            </a:r>
            <a:r>
              <a:rPr lang="en-US" sz="1200" dirty="0" smtClean="0">
                <a:latin typeface="+mn-lt"/>
              </a:rPr>
              <a:t>Real Estate</a:t>
            </a:r>
            <a:endParaRPr lang="en-US" sz="1200" baseline="30000" dirty="0">
              <a:latin typeface="+mn-lt"/>
            </a:endParaRPr>
          </a:p>
        </p:txBody>
      </p:sp>
      <p:sp>
        <p:nvSpPr>
          <p:cNvPr id="12" name="Content Placeholder 3">
            <a:extLst>
              <a:ext uri="{FF2B5EF4-FFF2-40B4-BE49-F238E27FC236}">
                <a16:creationId xmlns:a16="http://schemas.microsoft.com/office/drawing/2014/main" id="{E95DFF7E-7E7E-470A-BFC1-089C078B8E8A}"/>
              </a:ext>
            </a:extLst>
          </p:cNvPr>
          <p:cNvSpPr txBox="1">
            <a:spLocks/>
          </p:cNvSpPr>
          <p:nvPr>
            <p:custDataLst>
              <p:tags r:id="rId6"/>
            </p:custDataLst>
          </p:nvPr>
        </p:nvSpPr>
        <p:spPr bwMode="auto">
          <a:xfrm>
            <a:off x="813001" y="2670043"/>
            <a:ext cx="1245267" cy="878576"/>
          </a:xfrm>
          <a:prstGeom prst="rect">
            <a:avLst/>
          </a:prstGeom>
          <a:solidFill>
            <a:srgbClr val="646464"/>
          </a:solidFill>
          <a:ln>
            <a:noFill/>
          </a:ln>
          <a:effectLst/>
        </p:spPr>
        <p:txBody>
          <a:bodyPr vert="horz" wrap="square" lIns="45720" tIns="45720" rIns="45720" bIns="45720" numCol="1" anchor="ctr" anchorCtr="0" compatLnSpc="1">
            <a:prstTxWarp prst="textNoShape">
              <a:avLst/>
            </a:prstTxWarp>
          </a:bodyPr>
          <a:lstStyle>
            <a:defPPr>
              <a:defRPr lang="en-US"/>
            </a:defPPr>
            <a:lvl1pPr algn="ctr" fontAlgn="base">
              <a:spcBef>
                <a:spcPct val="100000"/>
              </a:spcBef>
              <a:spcAft>
                <a:spcPct val="20000"/>
              </a:spcAft>
              <a:defRPr sz="1100" b="1" kern="0">
                <a:solidFill>
                  <a:srgbClr val="FFFFFF"/>
                </a:solidFill>
                <a:latin typeface="+mj-lt"/>
                <a:cs typeface="Calibri" pitchFamily="34" charset="0"/>
              </a:defRPr>
            </a:lvl1pPr>
            <a:lvl2pPr marL="1588" fontAlgn="base">
              <a:spcBef>
                <a:spcPct val="40000"/>
              </a:spcBef>
              <a:spcAft>
                <a:spcPct val="0"/>
              </a:spcAft>
              <a:buClr>
                <a:schemeClr val="tx2"/>
              </a:buClr>
              <a:buFont typeface="Wingdings 3" pitchFamily="18" charset="2"/>
              <a:defRPr sz="1200">
                <a:solidFill>
                  <a:schemeClr val="bg2"/>
                </a:solidFill>
                <a:latin typeface="+mj-lt"/>
                <a:cs typeface="Calibri" pitchFamily="34" charset="0"/>
              </a:defRPr>
            </a:lvl2pPr>
            <a:lvl3pPr marL="230188" indent="-227013" fontAlgn="base">
              <a:spcBef>
                <a:spcPct val="40000"/>
              </a:spcBef>
              <a:spcAft>
                <a:spcPct val="0"/>
              </a:spcAft>
              <a:buClr>
                <a:srgbClr val="0098C3"/>
              </a:buClr>
              <a:buSzPct val="90000"/>
              <a:buFont typeface="Wingdings 3" pitchFamily="18" charset="2"/>
              <a:buChar char=""/>
              <a:defRPr sz="1200">
                <a:solidFill>
                  <a:schemeClr val="bg2"/>
                </a:solidFill>
                <a:latin typeface="+mj-lt"/>
                <a:cs typeface="Calibri" pitchFamily="34" charset="0"/>
              </a:defRPr>
            </a:lvl3pPr>
            <a:lvl4pPr marL="460375" indent="-228600" fontAlgn="base">
              <a:spcBef>
                <a:spcPct val="20000"/>
              </a:spcBef>
              <a:spcAft>
                <a:spcPct val="0"/>
              </a:spcAft>
              <a:buClr>
                <a:srgbClr val="0098C3"/>
              </a:buClr>
              <a:buSzPct val="90000"/>
              <a:buFont typeface="Calibri" pitchFamily="34" charset="0"/>
              <a:buChar char="•"/>
              <a:defRPr sz="1200">
                <a:solidFill>
                  <a:schemeClr val="bg2"/>
                </a:solidFill>
                <a:latin typeface="+mj-lt"/>
                <a:cs typeface="Calibri" pitchFamily="34" charset="0"/>
              </a:defRPr>
            </a:lvl4pPr>
            <a:lvl5pPr marL="690563" indent="-228600" fontAlgn="base">
              <a:spcBef>
                <a:spcPct val="20000"/>
              </a:spcBef>
              <a:spcAft>
                <a:spcPct val="0"/>
              </a:spcAft>
              <a:buClr>
                <a:srgbClr val="0098C3"/>
              </a:buClr>
              <a:buFont typeface="Calibri" pitchFamily="34" charset="0"/>
              <a:buChar char="–"/>
              <a:defRPr sz="1200">
                <a:solidFill>
                  <a:schemeClr val="bg2"/>
                </a:solidFill>
                <a:latin typeface="+mj-lt"/>
                <a:cs typeface="Calibri" pitchFamily="34" charset="0"/>
              </a:defRPr>
            </a:lvl5pPr>
            <a:lvl6pPr marL="1147763" indent="-228600" fontAlgn="base">
              <a:spcBef>
                <a:spcPct val="20000"/>
              </a:spcBef>
              <a:spcAft>
                <a:spcPct val="0"/>
              </a:spcAft>
              <a:buClr>
                <a:srgbClr val="0098C3"/>
              </a:buClr>
              <a:buFont typeface="Calibri" pitchFamily="34" charset="0"/>
              <a:buChar char="–"/>
              <a:defRPr sz="1600"/>
            </a:lvl6pPr>
            <a:lvl7pPr marL="1604963" indent="-228600" fontAlgn="base">
              <a:spcBef>
                <a:spcPct val="20000"/>
              </a:spcBef>
              <a:spcAft>
                <a:spcPct val="0"/>
              </a:spcAft>
              <a:buClr>
                <a:srgbClr val="0098C3"/>
              </a:buClr>
              <a:buFont typeface="Calibri" pitchFamily="34" charset="0"/>
              <a:buChar char="–"/>
              <a:defRPr sz="1600"/>
            </a:lvl7pPr>
            <a:lvl8pPr marL="2062163" indent="-228600" fontAlgn="base">
              <a:spcBef>
                <a:spcPct val="20000"/>
              </a:spcBef>
              <a:spcAft>
                <a:spcPct val="0"/>
              </a:spcAft>
              <a:buClr>
                <a:srgbClr val="0098C3"/>
              </a:buClr>
              <a:buFont typeface="Calibri" pitchFamily="34" charset="0"/>
              <a:buChar char="–"/>
              <a:defRPr sz="1600"/>
            </a:lvl8pPr>
            <a:lvl9pPr marL="2519363" indent="-228600" fontAlgn="base">
              <a:spcBef>
                <a:spcPct val="20000"/>
              </a:spcBef>
              <a:spcAft>
                <a:spcPct val="0"/>
              </a:spcAft>
              <a:buClr>
                <a:srgbClr val="0098C3"/>
              </a:buClr>
              <a:buFont typeface="Calibri" pitchFamily="34" charset="0"/>
              <a:buChar char="–"/>
              <a:defRPr sz="1600"/>
            </a:lvl9pPr>
          </a:lstStyle>
          <a:p>
            <a:pPr>
              <a:defRPr/>
            </a:pPr>
            <a:r>
              <a:rPr lang="en-US" sz="1200" dirty="0">
                <a:solidFill>
                  <a:schemeClr val="bg1"/>
                </a:solidFill>
                <a:latin typeface="+mn-lt"/>
              </a:rPr>
              <a:t>Asset and Tenant Quality</a:t>
            </a:r>
            <a:endParaRPr sz="1200" dirty="0">
              <a:solidFill>
                <a:schemeClr val="bg1"/>
              </a:solidFill>
              <a:latin typeface="+mn-lt"/>
            </a:endParaRPr>
          </a:p>
        </p:txBody>
      </p:sp>
      <p:sp>
        <p:nvSpPr>
          <p:cNvPr id="13" name="Text Placeholder 2">
            <a:extLst>
              <a:ext uri="{FF2B5EF4-FFF2-40B4-BE49-F238E27FC236}">
                <a16:creationId xmlns:a16="http://schemas.microsoft.com/office/drawing/2014/main" id="{B09AF4B3-AD06-456C-8EDB-A31DF2C627EB}"/>
              </a:ext>
            </a:extLst>
          </p:cNvPr>
          <p:cNvSpPr txBox="1">
            <a:spLocks/>
          </p:cNvSpPr>
          <p:nvPr>
            <p:custDataLst>
              <p:tags r:id="rId7"/>
            </p:custDataLst>
          </p:nvPr>
        </p:nvSpPr>
        <p:spPr bwMode="auto">
          <a:xfrm>
            <a:off x="2118950" y="2670043"/>
            <a:ext cx="2286000" cy="878576"/>
          </a:xfrm>
          <a:prstGeom prst="rect">
            <a:avLst/>
          </a:prstGeom>
          <a:solidFill>
            <a:srgbClr val="EAEAEA"/>
          </a:solidFill>
          <a:ln>
            <a:noFill/>
          </a:ln>
          <a:effectLst/>
        </p:spPr>
        <p:txBody>
          <a:bodyPr vert="horz" wrap="square" lIns="27432" tIns="27432" rIns="27432" bIns="27432" numCol="1" anchor="ctr" anchorCtr="0" compatLnSpc="1">
            <a:prstTxWarp prst="textNoShape">
              <a:avLst/>
            </a:prstTxWarp>
          </a:bodyPr>
          <a:lstStyle>
            <a:lvl1pPr algn="ctr" rtl="0" eaLnBrk="1" fontAlgn="base" hangingPunct="1">
              <a:spcBef>
                <a:spcPct val="100000"/>
              </a:spcBef>
              <a:spcAft>
                <a:spcPct val="20000"/>
              </a:spcAft>
              <a:defRPr sz="1400" b="1">
                <a:solidFill>
                  <a:srgbClr val="FFFFFF"/>
                </a:solidFill>
                <a:latin typeface="+mj-lt"/>
                <a:ea typeface="+mn-ea"/>
                <a:cs typeface="Calibri" pitchFamily="34" charset="0"/>
              </a:defRPr>
            </a:lvl1pPr>
            <a:lvl2pPr marL="1588" algn="l" rtl="0" eaLnBrk="1" fontAlgn="base" hangingPunct="1">
              <a:spcBef>
                <a:spcPct val="40000"/>
              </a:spcBef>
              <a:spcAft>
                <a:spcPct val="0"/>
              </a:spcAft>
              <a:buClr>
                <a:schemeClr val="tx2"/>
              </a:buClr>
              <a:buFont typeface="Wingdings 3" pitchFamily="18" charset="2"/>
              <a:defRPr sz="1600">
                <a:solidFill>
                  <a:schemeClr val="bg2"/>
                </a:solidFill>
                <a:latin typeface="+mj-lt"/>
                <a:cs typeface="Calibri" pitchFamily="34" charset="0"/>
              </a:defRPr>
            </a:lvl2pPr>
            <a:lvl3pPr marL="230188" indent="-227013" algn="l" rtl="0" eaLnBrk="1" fontAlgn="base" hangingPunct="1">
              <a:spcBef>
                <a:spcPct val="40000"/>
              </a:spcBef>
              <a:spcAft>
                <a:spcPct val="0"/>
              </a:spcAft>
              <a:buClr>
                <a:srgbClr val="0098C3"/>
              </a:buClr>
              <a:buSzPct val="90000"/>
              <a:buFont typeface="Wingdings 3" pitchFamily="18" charset="2"/>
              <a:buChar char=""/>
              <a:defRPr sz="1600">
                <a:solidFill>
                  <a:schemeClr val="bg2"/>
                </a:solidFill>
                <a:latin typeface="+mj-lt"/>
                <a:cs typeface="Calibri" pitchFamily="34" charset="0"/>
              </a:defRPr>
            </a:lvl3pPr>
            <a:lvl4pPr marL="460375" indent="-228600" algn="l" rtl="0" eaLnBrk="1" fontAlgn="base" hangingPunct="1">
              <a:spcBef>
                <a:spcPct val="20000"/>
              </a:spcBef>
              <a:spcAft>
                <a:spcPct val="0"/>
              </a:spcAft>
              <a:buClr>
                <a:srgbClr val="0098C3"/>
              </a:buClr>
              <a:buSzPct val="90000"/>
              <a:buFont typeface="Calibri" pitchFamily="34" charset="0"/>
              <a:buChar char="•"/>
              <a:defRPr sz="1600">
                <a:solidFill>
                  <a:schemeClr val="bg2"/>
                </a:solidFill>
                <a:latin typeface="+mj-lt"/>
                <a:cs typeface="Calibri" pitchFamily="34" charset="0"/>
              </a:defRPr>
            </a:lvl4pPr>
            <a:lvl5pPr marL="690563" indent="-228600" algn="l" rtl="0" eaLnBrk="1" fontAlgn="base" hangingPunct="1">
              <a:spcBef>
                <a:spcPct val="20000"/>
              </a:spcBef>
              <a:spcAft>
                <a:spcPct val="0"/>
              </a:spcAft>
              <a:buClr>
                <a:srgbClr val="0098C3"/>
              </a:buClr>
              <a:buFont typeface="Calibri" pitchFamily="34" charset="0"/>
              <a:buChar char="–"/>
              <a:defRPr sz="1600">
                <a:solidFill>
                  <a:schemeClr val="bg2"/>
                </a:solidFill>
                <a:latin typeface="+mj-lt"/>
                <a:cs typeface="Calibri" pitchFamily="34" charset="0"/>
              </a:defRPr>
            </a:lvl5pPr>
            <a:lvl6pPr marL="11477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6pPr>
            <a:lvl7pPr marL="16049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7pPr>
            <a:lvl8pPr marL="20621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8pPr>
            <a:lvl9pPr marL="25193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9pPr>
          </a:lstStyle>
          <a:p>
            <a:pPr marL="228600" indent="-228600" algn="l">
              <a:spcBef>
                <a:spcPts val="500"/>
              </a:spcBef>
              <a:spcAft>
                <a:spcPts val="0"/>
              </a:spcAft>
              <a:buClr>
                <a:srgbClr val="000000"/>
              </a:buClr>
              <a:buFont typeface="Wingdings 3" panose="05040102010807070707" pitchFamily="18" charset="2"/>
              <a:buChar char=""/>
              <a:defRPr/>
            </a:pPr>
            <a:r>
              <a:rPr lang="en-US" sz="1200" b="0" kern="0" dirty="0" smtClean="0">
                <a:solidFill>
                  <a:srgbClr val="000000"/>
                </a:solidFill>
                <a:latin typeface="+mn-lt"/>
              </a:rPr>
              <a:t>Usually grade </a:t>
            </a:r>
            <a:r>
              <a:rPr lang="en-US" sz="1200" b="0" kern="0" dirty="0">
                <a:solidFill>
                  <a:srgbClr val="000000"/>
                </a:solidFill>
                <a:latin typeface="+mn-lt"/>
              </a:rPr>
              <a:t>A assets in prime locations, primarily office</a:t>
            </a:r>
          </a:p>
          <a:p>
            <a:pPr marL="228600" indent="-228600" algn="l">
              <a:spcBef>
                <a:spcPts val="6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Multiple marquee tenants across sectors</a:t>
            </a:r>
          </a:p>
        </p:txBody>
      </p:sp>
      <p:sp>
        <p:nvSpPr>
          <p:cNvPr id="14" name="Text Placeholder 2">
            <a:extLst>
              <a:ext uri="{FF2B5EF4-FFF2-40B4-BE49-F238E27FC236}">
                <a16:creationId xmlns:a16="http://schemas.microsoft.com/office/drawing/2014/main" id="{87A0DC08-55C0-4CF9-ABD0-A4201DE4C09D}"/>
              </a:ext>
            </a:extLst>
          </p:cNvPr>
          <p:cNvSpPr txBox="1">
            <a:spLocks/>
          </p:cNvSpPr>
          <p:nvPr>
            <p:custDataLst>
              <p:tags r:id="rId8"/>
            </p:custDataLst>
          </p:nvPr>
        </p:nvSpPr>
        <p:spPr bwMode="auto">
          <a:xfrm>
            <a:off x="4465633" y="2670043"/>
            <a:ext cx="2286000" cy="878576"/>
          </a:xfrm>
          <a:prstGeom prst="rect">
            <a:avLst/>
          </a:prstGeom>
          <a:solidFill>
            <a:srgbClr val="EAEAEA"/>
          </a:solidFill>
          <a:ln>
            <a:noFill/>
          </a:ln>
          <a:effectLst/>
        </p:spPr>
        <p:txBody>
          <a:bodyPr vert="horz" wrap="square" lIns="27432" tIns="27432" rIns="27432" bIns="27432" numCol="1" anchor="ctr" anchorCtr="0" compatLnSpc="1">
            <a:prstTxWarp prst="textNoShape">
              <a:avLst/>
            </a:prstTxWarp>
          </a:bodyPr>
          <a:lstStyle>
            <a:lvl1pPr algn="ctr" rtl="0" eaLnBrk="1" fontAlgn="base" hangingPunct="1">
              <a:spcBef>
                <a:spcPct val="100000"/>
              </a:spcBef>
              <a:spcAft>
                <a:spcPct val="20000"/>
              </a:spcAft>
              <a:defRPr sz="1400" b="1">
                <a:solidFill>
                  <a:srgbClr val="FFFFFF"/>
                </a:solidFill>
                <a:latin typeface="+mj-lt"/>
                <a:ea typeface="+mn-ea"/>
                <a:cs typeface="Calibri" pitchFamily="34" charset="0"/>
              </a:defRPr>
            </a:lvl1pPr>
            <a:lvl2pPr marL="1588" algn="l" rtl="0" eaLnBrk="1" fontAlgn="base" hangingPunct="1">
              <a:spcBef>
                <a:spcPct val="40000"/>
              </a:spcBef>
              <a:spcAft>
                <a:spcPct val="0"/>
              </a:spcAft>
              <a:buClr>
                <a:schemeClr val="tx2"/>
              </a:buClr>
              <a:buFont typeface="Wingdings 3" pitchFamily="18" charset="2"/>
              <a:defRPr sz="1600">
                <a:solidFill>
                  <a:schemeClr val="bg2"/>
                </a:solidFill>
                <a:latin typeface="+mj-lt"/>
                <a:cs typeface="Calibri" pitchFamily="34" charset="0"/>
              </a:defRPr>
            </a:lvl2pPr>
            <a:lvl3pPr marL="230188" indent="-227013" algn="l" rtl="0" eaLnBrk="1" fontAlgn="base" hangingPunct="1">
              <a:spcBef>
                <a:spcPct val="40000"/>
              </a:spcBef>
              <a:spcAft>
                <a:spcPct val="0"/>
              </a:spcAft>
              <a:buClr>
                <a:srgbClr val="0098C3"/>
              </a:buClr>
              <a:buSzPct val="90000"/>
              <a:buFont typeface="Wingdings 3" pitchFamily="18" charset="2"/>
              <a:buChar char=""/>
              <a:defRPr sz="1600">
                <a:solidFill>
                  <a:schemeClr val="bg2"/>
                </a:solidFill>
                <a:latin typeface="+mj-lt"/>
                <a:cs typeface="Calibri" pitchFamily="34" charset="0"/>
              </a:defRPr>
            </a:lvl3pPr>
            <a:lvl4pPr marL="460375" indent="-228600" algn="l" rtl="0" eaLnBrk="1" fontAlgn="base" hangingPunct="1">
              <a:spcBef>
                <a:spcPct val="20000"/>
              </a:spcBef>
              <a:spcAft>
                <a:spcPct val="0"/>
              </a:spcAft>
              <a:buClr>
                <a:srgbClr val="0098C3"/>
              </a:buClr>
              <a:buSzPct val="90000"/>
              <a:buFont typeface="Calibri" pitchFamily="34" charset="0"/>
              <a:buChar char="•"/>
              <a:defRPr sz="1600">
                <a:solidFill>
                  <a:schemeClr val="bg2"/>
                </a:solidFill>
                <a:latin typeface="+mj-lt"/>
                <a:cs typeface="Calibri" pitchFamily="34" charset="0"/>
              </a:defRPr>
            </a:lvl4pPr>
            <a:lvl5pPr marL="690563" indent="-228600" algn="l" rtl="0" eaLnBrk="1" fontAlgn="base" hangingPunct="1">
              <a:spcBef>
                <a:spcPct val="20000"/>
              </a:spcBef>
              <a:spcAft>
                <a:spcPct val="0"/>
              </a:spcAft>
              <a:buClr>
                <a:srgbClr val="0098C3"/>
              </a:buClr>
              <a:buFont typeface="Calibri" pitchFamily="34" charset="0"/>
              <a:buChar char="–"/>
              <a:defRPr sz="1600">
                <a:solidFill>
                  <a:schemeClr val="bg2"/>
                </a:solidFill>
                <a:latin typeface="+mj-lt"/>
                <a:cs typeface="Calibri" pitchFamily="34" charset="0"/>
              </a:defRPr>
            </a:lvl5pPr>
            <a:lvl6pPr marL="11477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6pPr>
            <a:lvl7pPr marL="16049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7pPr>
            <a:lvl8pPr marL="20621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8pPr>
            <a:lvl9pPr marL="25193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9pPr>
          </a:lstStyle>
          <a:p>
            <a:pPr marL="228600" indent="-228600" algn="l">
              <a:spcBef>
                <a:spcPts val="5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Usually strata interests in standalone buildings</a:t>
            </a:r>
          </a:p>
          <a:p>
            <a:pPr marL="228600" indent="-228600" algn="l">
              <a:spcBef>
                <a:spcPts val="6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Usually exposed to single tenant risk</a:t>
            </a:r>
          </a:p>
        </p:txBody>
      </p:sp>
      <p:sp>
        <p:nvSpPr>
          <p:cNvPr id="15" name="Content Placeholder 3">
            <a:extLst>
              <a:ext uri="{FF2B5EF4-FFF2-40B4-BE49-F238E27FC236}">
                <a16:creationId xmlns:a16="http://schemas.microsoft.com/office/drawing/2014/main" id="{FD068A1B-C561-4D4F-BC4E-7AFA0C88B1F7}"/>
              </a:ext>
            </a:extLst>
          </p:cNvPr>
          <p:cNvSpPr txBox="1">
            <a:spLocks/>
          </p:cNvSpPr>
          <p:nvPr>
            <p:custDataLst>
              <p:tags r:id="rId9"/>
            </p:custDataLst>
          </p:nvPr>
        </p:nvSpPr>
        <p:spPr bwMode="auto">
          <a:xfrm>
            <a:off x="813001" y="4355305"/>
            <a:ext cx="1245267" cy="457200"/>
          </a:xfrm>
          <a:prstGeom prst="rect">
            <a:avLst/>
          </a:prstGeom>
          <a:solidFill>
            <a:srgbClr val="646464"/>
          </a:solidFill>
          <a:ln>
            <a:noFill/>
          </a:ln>
          <a:effectLst/>
        </p:spPr>
        <p:txBody>
          <a:bodyPr vert="horz" wrap="square" lIns="45720" tIns="45720" rIns="45720" bIns="45720" numCol="1" anchor="ctr" anchorCtr="0" compatLnSpc="1">
            <a:prstTxWarp prst="textNoShape">
              <a:avLst/>
            </a:prstTxWarp>
          </a:bodyPr>
          <a:lstStyle>
            <a:defPPr>
              <a:defRPr lang="en-US"/>
            </a:defPPr>
            <a:lvl1pPr algn="ctr" fontAlgn="base">
              <a:spcBef>
                <a:spcPct val="100000"/>
              </a:spcBef>
              <a:spcAft>
                <a:spcPct val="20000"/>
              </a:spcAft>
              <a:defRPr sz="1100" b="1" kern="0">
                <a:solidFill>
                  <a:srgbClr val="FFFFFF"/>
                </a:solidFill>
                <a:latin typeface="+mj-lt"/>
                <a:cs typeface="Calibri" pitchFamily="34" charset="0"/>
              </a:defRPr>
            </a:lvl1pPr>
            <a:lvl2pPr marL="1588" fontAlgn="base">
              <a:spcBef>
                <a:spcPct val="40000"/>
              </a:spcBef>
              <a:spcAft>
                <a:spcPct val="0"/>
              </a:spcAft>
              <a:buClr>
                <a:schemeClr val="tx2"/>
              </a:buClr>
              <a:buFont typeface="Wingdings 3" pitchFamily="18" charset="2"/>
              <a:defRPr sz="1200">
                <a:solidFill>
                  <a:schemeClr val="bg2"/>
                </a:solidFill>
                <a:latin typeface="+mj-lt"/>
                <a:cs typeface="Calibri" pitchFamily="34" charset="0"/>
              </a:defRPr>
            </a:lvl2pPr>
            <a:lvl3pPr marL="230188" indent="-227013" fontAlgn="base">
              <a:spcBef>
                <a:spcPct val="40000"/>
              </a:spcBef>
              <a:spcAft>
                <a:spcPct val="0"/>
              </a:spcAft>
              <a:buClr>
                <a:srgbClr val="0098C3"/>
              </a:buClr>
              <a:buSzPct val="90000"/>
              <a:buFont typeface="Wingdings 3" pitchFamily="18" charset="2"/>
              <a:buChar char=""/>
              <a:defRPr sz="1200">
                <a:solidFill>
                  <a:schemeClr val="bg2"/>
                </a:solidFill>
                <a:latin typeface="+mj-lt"/>
                <a:cs typeface="Calibri" pitchFamily="34" charset="0"/>
              </a:defRPr>
            </a:lvl3pPr>
            <a:lvl4pPr marL="460375" indent="-228600" fontAlgn="base">
              <a:spcBef>
                <a:spcPct val="20000"/>
              </a:spcBef>
              <a:spcAft>
                <a:spcPct val="0"/>
              </a:spcAft>
              <a:buClr>
                <a:srgbClr val="0098C3"/>
              </a:buClr>
              <a:buSzPct val="90000"/>
              <a:buFont typeface="Calibri" pitchFamily="34" charset="0"/>
              <a:buChar char="•"/>
              <a:defRPr sz="1200">
                <a:solidFill>
                  <a:schemeClr val="bg2"/>
                </a:solidFill>
                <a:latin typeface="+mj-lt"/>
                <a:cs typeface="Calibri" pitchFamily="34" charset="0"/>
              </a:defRPr>
            </a:lvl4pPr>
            <a:lvl5pPr marL="690563" indent="-228600" fontAlgn="base">
              <a:spcBef>
                <a:spcPct val="20000"/>
              </a:spcBef>
              <a:spcAft>
                <a:spcPct val="0"/>
              </a:spcAft>
              <a:buClr>
                <a:srgbClr val="0098C3"/>
              </a:buClr>
              <a:buFont typeface="Calibri" pitchFamily="34" charset="0"/>
              <a:buChar char="–"/>
              <a:defRPr sz="1200">
                <a:solidFill>
                  <a:schemeClr val="bg2"/>
                </a:solidFill>
                <a:latin typeface="+mj-lt"/>
                <a:cs typeface="Calibri" pitchFamily="34" charset="0"/>
              </a:defRPr>
            </a:lvl5pPr>
            <a:lvl6pPr marL="1147763" indent="-228600" fontAlgn="base">
              <a:spcBef>
                <a:spcPct val="20000"/>
              </a:spcBef>
              <a:spcAft>
                <a:spcPct val="0"/>
              </a:spcAft>
              <a:buClr>
                <a:srgbClr val="0098C3"/>
              </a:buClr>
              <a:buFont typeface="Calibri" pitchFamily="34" charset="0"/>
              <a:buChar char="–"/>
              <a:defRPr sz="1600"/>
            </a:lvl6pPr>
            <a:lvl7pPr marL="1604963" indent="-228600" fontAlgn="base">
              <a:spcBef>
                <a:spcPct val="20000"/>
              </a:spcBef>
              <a:spcAft>
                <a:spcPct val="0"/>
              </a:spcAft>
              <a:buClr>
                <a:srgbClr val="0098C3"/>
              </a:buClr>
              <a:buFont typeface="Calibri" pitchFamily="34" charset="0"/>
              <a:buChar char="–"/>
              <a:defRPr sz="1600"/>
            </a:lvl7pPr>
            <a:lvl8pPr marL="2062163" indent="-228600" fontAlgn="base">
              <a:spcBef>
                <a:spcPct val="20000"/>
              </a:spcBef>
              <a:spcAft>
                <a:spcPct val="0"/>
              </a:spcAft>
              <a:buClr>
                <a:srgbClr val="0098C3"/>
              </a:buClr>
              <a:buFont typeface="Calibri" pitchFamily="34" charset="0"/>
              <a:buChar char="–"/>
              <a:defRPr sz="1600"/>
            </a:lvl8pPr>
            <a:lvl9pPr marL="2519363" indent="-228600" fontAlgn="base">
              <a:spcBef>
                <a:spcPct val="20000"/>
              </a:spcBef>
              <a:spcAft>
                <a:spcPct val="0"/>
              </a:spcAft>
              <a:buClr>
                <a:srgbClr val="0098C3"/>
              </a:buClr>
              <a:buFont typeface="Calibri" pitchFamily="34" charset="0"/>
              <a:buChar char="–"/>
              <a:defRPr sz="1600"/>
            </a:lvl9pPr>
          </a:lstStyle>
          <a:p>
            <a:pPr>
              <a:defRPr/>
            </a:pPr>
            <a:r>
              <a:rPr sz="1200" dirty="0">
                <a:solidFill>
                  <a:schemeClr val="bg1"/>
                </a:solidFill>
                <a:latin typeface="+mn-lt"/>
              </a:rPr>
              <a:t>Tax</a:t>
            </a:r>
            <a:r>
              <a:rPr lang="en-IN" sz="1200" dirty="0">
                <a:solidFill>
                  <a:schemeClr val="bg1"/>
                </a:solidFill>
                <a:latin typeface="+mn-lt"/>
              </a:rPr>
              <a:t> </a:t>
            </a:r>
            <a:r>
              <a:rPr sz="1200" dirty="0">
                <a:solidFill>
                  <a:schemeClr val="bg1"/>
                </a:solidFill>
                <a:latin typeface="+mn-lt"/>
              </a:rPr>
              <a:t>Efficiency</a:t>
            </a:r>
          </a:p>
        </p:txBody>
      </p:sp>
      <p:sp>
        <p:nvSpPr>
          <p:cNvPr id="16" name="Text Placeholder 2">
            <a:extLst>
              <a:ext uri="{FF2B5EF4-FFF2-40B4-BE49-F238E27FC236}">
                <a16:creationId xmlns:a16="http://schemas.microsoft.com/office/drawing/2014/main" id="{0C90382C-D307-4704-9732-5CF206B80875}"/>
              </a:ext>
            </a:extLst>
          </p:cNvPr>
          <p:cNvSpPr txBox="1">
            <a:spLocks/>
          </p:cNvSpPr>
          <p:nvPr>
            <p:custDataLst>
              <p:tags r:id="rId10"/>
            </p:custDataLst>
          </p:nvPr>
        </p:nvSpPr>
        <p:spPr bwMode="auto">
          <a:xfrm>
            <a:off x="2118950" y="4355305"/>
            <a:ext cx="2286000" cy="457200"/>
          </a:xfrm>
          <a:prstGeom prst="rect">
            <a:avLst/>
          </a:prstGeom>
          <a:solidFill>
            <a:srgbClr val="EAEAEA"/>
          </a:solidFill>
          <a:ln>
            <a:noFill/>
          </a:ln>
          <a:effectLst/>
        </p:spPr>
        <p:txBody>
          <a:bodyPr vert="horz" wrap="square" lIns="27432" tIns="27432" rIns="27432" bIns="27432" numCol="1" anchor="ctr" anchorCtr="0" compatLnSpc="1">
            <a:prstTxWarp prst="textNoShape">
              <a:avLst/>
            </a:prstTxWarp>
          </a:bodyPr>
          <a:lstStyle>
            <a:lvl1pPr algn="ctr" rtl="0" eaLnBrk="1" fontAlgn="base" hangingPunct="1">
              <a:spcBef>
                <a:spcPct val="100000"/>
              </a:spcBef>
              <a:spcAft>
                <a:spcPct val="20000"/>
              </a:spcAft>
              <a:defRPr sz="1400" b="1">
                <a:solidFill>
                  <a:srgbClr val="FFFFFF"/>
                </a:solidFill>
                <a:latin typeface="+mj-lt"/>
                <a:ea typeface="+mn-ea"/>
                <a:cs typeface="Calibri" pitchFamily="34" charset="0"/>
              </a:defRPr>
            </a:lvl1pPr>
            <a:lvl2pPr marL="1588" algn="l" rtl="0" eaLnBrk="1" fontAlgn="base" hangingPunct="1">
              <a:spcBef>
                <a:spcPct val="40000"/>
              </a:spcBef>
              <a:spcAft>
                <a:spcPct val="0"/>
              </a:spcAft>
              <a:buClr>
                <a:schemeClr val="tx2"/>
              </a:buClr>
              <a:buFont typeface="Wingdings 3" pitchFamily="18" charset="2"/>
              <a:defRPr sz="1600">
                <a:solidFill>
                  <a:schemeClr val="bg2"/>
                </a:solidFill>
                <a:latin typeface="+mj-lt"/>
                <a:cs typeface="Calibri" pitchFamily="34" charset="0"/>
              </a:defRPr>
            </a:lvl2pPr>
            <a:lvl3pPr marL="230188" indent="-227013" algn="l" rtl="0" eaLnBrk="1" fontAlgn="base" hangingPunct="1">
              <a:spcBef>
                <a:spcPct val="40000"/>
              </a:spcBef>
              <a:spcAft>
                <a:spcPct val="0"/>
              </a:spcAft>
              <a:buClr>
                <a:srgbClr val="0098C3"/>
              </a:buClr>
              <a:buSzPct val="90000"/>
              <a:buFont typeface="Wingdings 3" pitchFamily="18" charset="2"/>
              <a:buChar char=""/>
              <a:defRPr sz="1600">
                <a:solidFill>
                  <a:schemeClr val="bg2"/>
                </a:solidFill>
                <a:latin typeface="+mj-lt"/>
                <a:cs typeface="Calibri" pitchFamily="34" charset="0"/>
              </a:defRPr>
            </a:lvl3pPr>
            <a:lvl4pPr marL="460375" indent="-228600" algn="l" rtl="0" eaLnBrk="1" fontAlgn="base" hangingPunct="1">
              <a:spcBef>
                <a:spcPct val="20000"/>
              </a:spcBef>
              <a:spcAft>
                <a:spcPct val="0"/>
              </a:spcAft>
              <a:buClr>
                <a:srgbClr val="0098C3"/>
              </a:buClr>
              <a:buSzPct val="90000"/>
              <a:buFont typeface="Calibri" pitchFamily="34" charset="0"/>
              <a:buChar char="•"/>
              <a:defRPr sz="1600">
                <a:solidFill>
                  <a:schemeClr val="bg2"/>
                </a:solidFill>
                <a:latin typeface="+mj-lt"/>
                <a:cs typeface="Calibri" pitchFamily="34" charset="0"/>
              </a:defRPr>
            </a:lvl4pPr>
            <a:lvl5pPr marL="690563" indent="-228600" algn="l" rtl="0" eaLnBrk="1" fontAlgn="base" hangingPunct="1">
              <a:spcBef>
                <a:spcPct val="20000"/>
              </a:spcBef>
              <a:spcAft>
                <a:spcPct val="0"/>
              </a:spcAft>
              <a:buClr>
                <a:srgbClr val="0098C3"/>
              </a:buClr>
              <a:buFont typeface="Calibri" pitchFamily="34" charset="0"/>
              <a:buChar char="–"/>
              <a:defRPr sz="1600">
                <a:solidFill>
                  <a:schemeClr val="bg2"/>
                </a:solidFill>
                <a:latin typeface="+mj-lt"/>
                <a:cs typeface="Calibri" pitchFamily="34" charset="0"/>
              </a:defRPr>
            </a:lvl5pPr>
            <a:lvl6pPr marL="11477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6pPr>
            <a:lvl7pPr marL="16049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7pPr>
            <a:lvl8pPr marL="20621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8pPr>
            <a:lvl9pPr marL="25193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9pPr>
          </a:lstStyle>
          <a:p>
            <a:pPr marL="228600" indent="-228600" algn="l">
              <a:spcBef>
                <a:spcPts val="5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Dividends are tax exempt</a:t>
            </a:r>
          </a:p>
        </p:txBody>
      </p:sp>
      <p:sp>
        <p:nvSpPr>
          <p:cNvPr id="17" name="Text Placeholder 2">
            <a:extLst>
              <a:ext uri="{FF2B5EF4-FFF2-40B4-BE49-F238E27FC236}">
                <a16:creationId xmlns:a16="http://schemas.microsoft.com/office/drawing/2014/main" id="{7C2AF4C8-69B4-46D3-BC38-7BAE30336CCB}"/>
              </a:ext>
            </a:extLst>
          </p:cNvPr>
          <p:cNvSpPr txBox="1">
            <a:spLocks/>
          </p:cNvSpPr>
          <p:nvPr>
            <p:custDataLst>
              <p:tags r:id="rId11"/>
            </p:custDataLst>
          </p:nvPr>
        </p:nvSpPr>
        <p:spPr bwMode="auto">
          <a:xfrm>
            <a:off x="4465633" y="4355305"/>
            <a:ext cx="2286000" cy="457200"/>
          </a:xfrm>
          <a:prstGeom prst="rect">
            <a:avLst/>
          </a:prstGeom>
          <a:solidFill>
            <a:srgbClr val="EAEAEA"/>
          </a:solidFill>
          <a:ln>
            <a:noFill/>
          </a:ln>
          <a:effectLst/>
        </p:spPr>
        <p:txBody>
          <a:bodyPr vert="horz" wrap="square" lIns="27432" tIns="27432" rIns="27432" bIns="27432" numCol="1" anchor="ctr" anchorCtr="0" compatLnSpc="1">
            <a:prstTxWarp prst="textNoShape">
              <a:avLst/>
            </a:prstTxWarp>
          </a:bodyPr>
          <a:lstStyle>
            <a:lvl1pPr algn="ctr" rtl="0" eaLnBrk="1" fontAlgn="base" hangingPunct="1">
              <a:spcBef>
                <a:spcPct val="100000"/>
              </a:spcBef>
              <a:spcAft>
                <a:spcPct val="20000"/>
              </a:spcAft>
              <a:defRPr sz="1400" b="1">
                <a:solidFill>
                  <a:srgbClr val="FFFFFF"/>
                </a:solidFill>
                <a:latin typeface="+mj-lt"/>
                <a:ea typeface="+mn-ea"/>
                <a:cs typeface="Calibri" pitchFamily="34" charset="0"/>
              </a:defRPr>
            </a:lvl1pPr>
            <a:lvl2pPr marL="1588" algn="l" rtl="0" eaLnBrk="1" fontAlgn="base" hangingPunct="1">
              <a:spcBef>
                <a:spcPct val="40000"/>
              </a:spcBef>
              <a:spcAft>
                <a:spcPct val="0"/>
              </a:spcAft>
              <a:buClr>
                <a:schemeClr val="tx2"/>
              </a:buClr>
              <a:buFont typeface="Wingdings 3" pitchFamily="18" charset="2"/>
              <a:defRPr sz="1600">
                <a:solidFill>
                  <a:schemeClr val="bg2"/>
                </a:solidFill>
                <a:latin typeface="+mj-lt"/>
                <a:cs typeface="Calibri" pitchFamily="34" charset="0"/>
              </a:defRPr>
            </a:lvl2pPr>
            <a:lvl3pPr marL="230188" indent="-227013" algn="l" rtl="0" eaLnBrk="1" fontAlgn="base" hangingPunct="1">
              <a:spcBef>
                <a:spcPct val="40000"/>
              </a:spcBef>
              <a:spcAft>
                <a:spcPct val="0"/>
              </a:spcAft>
              <a:buClr>
                <a:srgbClr val="0098C3"/>
              </a:buClr>
              <a:buSzPct val="90000"/>
              <a:buFont typeface="Wingdings 3" pitchFamily="18" charset="2"/>
              <a:buChar char=""/>
              <a:defRPr sz="1600">
                <a:solidFill>
                  <a:schemeClr val="bg2"/>
                </a:solidFill>
                <a:latin typeface="+mj-lt"/>
                <a:cs typeface="Calibri" pitchFamily="34" charset="0"/>
              </a:defRPr>
            </a:lvl3pPr>
            <a:lvl4pPr marL="460375" indent="-228600" algn="l" rtl="0" eaLnBrk="1" fontAlgn="base" hangingPunct="1">
              <a:spcBef>
                <a:spcPct val="20000"/>
              </a:spcBef>
              <a:spcAft>
                <a:spcPct val="0"/>
              </a:spcAft>
              <a:buClr>
                <a:srgbClr val="0098C3"/>
              </a:buClr>
              <a:buSzPct val="90000"/>
              <a:buFont typeface="Calibri" pitchFamily="34" charset="0"/>
              <a:buChar char="•"/>
              <a:defRPr sz="1600">
                <a:solidFill>
                  <a:schemeClr val="bg2"/>
                </a:solidFill>
                <a:latin typeface="+mj-lt"/>
                <a:cs typeface="Calibri" pitchFamily="34" charset="0"/>
              </a:defRPr>
            </a:lvl4pPr>
            <a:lvl5pPr marL="690563" indent="-228600" algn="l" rtl="0" eaLnBrk="1" fontAlgn="base" hangingPunct="1">
              <a:spcBef>
                <a:spcPct val="20000"/>
              </a:spcBef>
              <a:spcAft>
                <a:spcPct val="0"/>
              </a:spcAft>
              <a:buClr>
                <a:srgbClr val="0098C3"/>
              </a:buClr>
              <a:buFont typeface="Calibri" pitchFamily="34" charset="0"/>
              <a:buChar char="–"/>
              <a:defRPr sz="1600">
                <a:solidFill>
                  <a:schemeClr val="bg2"/>
                </a:solidFill>
                <a:latin typeface="+mj-lt"/>
                <a:cs typeface="Calibri" pitchFamily="34" charset="0"/>
              </a:defRPr>
            </a:lvl5pPr>
            <a:lvl6pPr marL="11477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6pPr>
            <a:lvl7pPr marL="16049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7pPr>
            <a:lvl8pPr marL="20621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8pPr>
            <a:lvl9pPr marL="25193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9pPr>
          </a:lstStyle>
          <a:p>
            <a:pPr marL="228600" indent="-228600" algn="l">
              <a:spcBef>
                <a:spcPts val="5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Dividends are taxable</a:t>
            </a:r>
          </a:p>
        </p:txBody>
      </p:sp>
      <p:sp>
        <p:nvSpPr>
          <p:cNvPr id="18" name="Content Placeholder 3">
            <a:extLst>
              <a:ext uri="{FF2B5EF4-FFF2-40B4-BE49-F238E27FC236}">
                <a16:creationId xmlns:a16="http://schemas.microsoft.com/office/drawing/2014/main" id="{96CB3A73-DC3B-4A72-ABF2-2AC8D2AA7EA1}"/>
              </a:ext>
            </a:extLst>
          </p:cNvPr>
          <p:cNvSpPr txBox="1">
            <a:spLocks/>
          </p:cNvSpPr>
          <p:nvPr>
            <p:custDataLst>
              <p:tags r:id="rId12"/>
            </p:custDataLst>
          </p:nvPr>
        </p:nvSpPr>
        <p:spPr bwMode="auto">
          <a:xfrm>
            <a:off x="813001" y="5344871"/>
            <a:ext cx="1245267" cy="457200"/>
          </a:xfrm>
          <a:prstGeom prst="rect">
            <a:avLst/>
          </a:prstGeom>
          <a:solidFill>
            <a:srgbClr val="646464"/>
          </a:solidFill>
          <a:ln>
            <a:noFill/>
          </a:ln>
          <a:effectLst/>
        </p:spPr>
        <p:txBody>
          <a:bodyPr vert="horz" wrap="square" lIns="45720" tIns="45720" rIns="45720" bIns="45720" numCol="1" anchor="ctr" anchorCtr="0" compatLnSpc="1">
            <a:prstTxWarp prst="textNoShape">
              <a:avLst/>
            </a:prstTxWarp>
          </a:bodyPr>
          <a:lstStyle>
            <a:defPPr>
              <a:defRPr lang="en-US"/>
            </a:defPPr>
            <a:lvl1pPr algn="ctr" fontAlgn="base">
              <a:spcBef>
                <a:spcPct val="100000"/>
              </a:spcBef>
              <a:spcAft>
                <a:spcPct val="20000"/>
              </a:spcAft>
              <a:defRPr sz="1100" b="1" kern="0">
                <a:solidFill>
                  <a:srgbClr val="FFFFFF"/>
                </a:solidFill>
                <a:latin typeface="+mj-lt"/>
                <a:cs typeface="Calibri" pitchFamily="34" charset="0"/>
              </a:defRPr>
            </a:lvl1pPr>
            <a:lvl2pPr marL="1588" fontAlgn="base">
              <a:spcBef>
                <a:spcPct val="40000"/>
              </a:spcBef>
              <a:spcAft>
                <a:spcPct val="0"/>
              </a:spcAft>
              <a:buClr>
                <a:schemeClr val="tx2"/>
              </a:buClr>
              <a:buFont typeface="Wingdings 3" pitchFamily="18" charset="2"/>
              <a:defRPr sz="1200">
                <a:solidFill>
                  <a:schemeClr val="bg2"/>
                </a:solidFill>
                <a:latin typeface="+mj-lt"/>
                <a:cs typeface="Calibri" pitchFamily="34" charset="0"/>
              </a:defRPr>
            </a:lvl2pPr>
            <a:lvl3pPr marL="230188" indent="-227013" fontAlgn="base">
              <a:spcBef>
                <a:spcPct val="40000"/>
              </a:spcBef>
              <a:spcAft>
                <a:spcPct val="0"/>
              </a:spcAft>
              <a:buClr>
                <a:srgbClr val="0098C3"/>
              </a:buClr>
              <a:buSzPct val="90000"/>
              <a:buFont typeface="Wingdings 3" pitchFamily="18" charset="2"/>
              <a:buChar char=""/>
              <a:defRPr sz="1200">
                <a:solidFill>
                  <a:schemeClr val="bg2"/>
                </a:solidFill>
                <a:latin typeface="+mj-lt"/>
                <a:cs typeface="Calibri" pitchFamily="34" charset="0"/>
              </a:defRPr>
            </a:lvl3pPr>
            <a:lvl4pPr marL="460375" indent="-228600" fontAlgn="base">
              <a:spcBef>
                <a:spcPct val="20000"/>
              </a:spcBef>
              <a:spcAft>
                <a:spcPct val="0"/>
              </a:spcAft>
              <a:buClr>
                <a:srgbClr val="0098C3"/>
              </a:buClr>
              <a:buSzPct val="90000"/>
              <a:buFont typeface="Calibri" pitchFamily="34" charset="0"/>
              <a:buChar char="•"/>
              <a:defRPr sz="1200">
                <a:solidFill>
                  <a:schemeClr val="bg2"/>
                </a:solidFill>
                <a:latin typeface="+mj-lt"/>
                <a:cs typeface="Calibri" pitchFamily="34" charset="0"/>
              </a:defRPr>
            </a:lvl4pPr>
            <a:lvl5pPr marL="690563" indent="-228600" fontAlgn="base">
              <a:spcBef>
                <a:spcPct val="20000"/>
              </a:spcBef>
              <a:spcAft>
                <a:spcPct val="0"/>
              </a:spcAft>
              <a:buClr>
                <a:srgbClr val="0098C3"/>
              </a:buClr>
              <a:buFont typeface="Calibri" pitchFamily="34" charset="0"/>
              <a:buChar char="–"/>
              <a:defRPr sz="1200">
                <a:solidFill>
                  <a:schemeClr val="bg2"/>
                </a:solidFill>
                <a:latin typeface="+mj-lt"/>
                <a:cs typeface="Calibri" pitchFamily="34" charset="0"/>
              </a:defRPr>
            </a:lvl5pPr>
            <a:lvl6pPr marL="1147763" indent="-228600" fontAlgn="base">
              <a:spcBef>
                <a:spcPct val="20000"/>
              </a:spcBef>
              <a:spcAft>
                <a:spcPct val="0"/>
              </a:spcAft>
              <a:buClr>
                <a:srgbClr val="0098C3"/>
              </a:buClr>
              <a:buFont typeface="Calibri" pitchFamily="34" charset="0"/>
              <a:buChar char="–"/>
              <a:defRPr sz="1600"/>
            </a:lvl6pPr>
            <a:lvl7pPr marL="1604963" indent="-228600" fontAlgn="base">
              <a:spcBef>
                <a:spcPct val="20000"/>
              </a:spcBef>
              <a:spcAft>
                <a:spcPct val="0"/>
              </a:spcAft>
              <a:buClr>
                <a:srgbClr val="0098C3"/>
              </a:buClr>
              <a:buFont typeface="Calibri" pitchFamily="34" charset="0"/>
              <a:buChar char="–"/>
              <a:defRPr sz="1600"/>
            </a:lvl7pPr>
            <a:lvl8pPr marL="2062163" indent="-228600" fontAlgn="base">
              <a:spcBef>
                <a:spcPct val="20000"/>
              </a:spcBef>
              <a:spcAft>
                <a:spcPct val="0"/>
              </a:spcAft>
              <a:buClr>
                <a:srgbClr val="0098C3"/>
              </a:buClr>
              <a:buFont typeface="Calibri" pitchFamily="34" charset="0"/>
              <a:buChar char="–"/>
              <a:defRPr sz="1600"/>
            </a:lvl8pPr>
            <a:lvl9pPr marL="2519363" indent="-228600" fontAlgn="base">
              <a:spcBef>
                <a:spcPct val="20000"/>
              </a:spcBef>
              <a:spcAft>
                <a:spcPct val="0"/>
              </a:spcAft>
              <a:buClr>
                <a:srgbClr val="0098C3"/>
              </a:buClr>
              <a:buFont typeface="Calibri" pitchFamily="34" charset="0"/>
              <a:buChar char="–"/>
              <a:defRPr sz="1600"/>
            </a:lvl9pPr>
          </a:lstStyle>
          <a:p>
            <a:pPr>
              <a:spcBef>
                <a:spcPts val="0"/>
              </a:spcBef>
              <a:spcAft>
                <a:spcPts val="0"/>
              </a:spcAft>
              <a:defRPr/>
            </a:pPr>
            <a:r>
              <a:rPr lang="en-US" sz="1200" dirty="0">
                <a:solidFill>
                  <a:schemeClr val="bg1"/>
                </a:solidFill>
                <a:latin typeface="+mn-lt"/>
              </a:rPr>
              <a:t>Governance </a:t>
            </a:r>
          </a:p>
          <a:p>
            <a:pPr>
              <a:spcBef>
                <a:spcPts val="0"/>
              </a:spcBef>
              <a:spcAft>
                <a:spcPts val="0"/>
              </a:spcAft>
              <a:defRPr/>
            </a:pPr>
            <a:r>
              <a:rPr lang="en-US" sz="1200" dirty="0">
                <a:solidFill>
                  <a:schemeClr val="bg1"/>
                </a:solidFill>
                <a:latin typeface="+mn-lt"/>
              </a:rPr>
              <a:t> Standard</a:t>
            </a:r>
          </a:p>
        </p:txBody>
      </p:sp>
      <p:sp>
        <p:nvSpPr>
          <p:cNvPr id="19" name="Text Placeholder 2">
            <a:extLst>
              <a:ext uri="{FF2B5EF4-FFF2-40B4-BE49-F238E27FC236}">
                <a16:creationId xmlns:a16="http://schemas.microsoft.com/office/drawing/2014/main" id="{373800B8-B809-465E-8BA1-0D4F8F11401F}"/>
              </a:ext>
            </a:extLst>
          </p:cNvPr>
          <p:cNvSpPr txBox="1">
            <a:spLocks/>
          </p:cNvSpPr>
          <p:nvPr>
            <p:custDataLst>
              <p:tags r:id="rId13"/>
            </p:custDataLst>
          </p:nvPr>
        </p:nvSpPr>
        <p:spPr bwMode="auto">
          <a:xfrm>
            <a:off x="2118950" y="5344871"/>
            <a:ext cx="2286000" cy="457200"/>
          </a:xfrm>
          <a:prstGeom prst="rect">
            <a:avLst/>
          </a:prstGeom>
          <a:solidFill>
            <a:srgbClr val="EAEAEA"/>
          </a:solidFill>
          <a:ln>
            <a:noFill/>
          </a:ln>
          <a:effectLst/>
        </p:spPr>
        <p:txBody>
          <a:bodyPr vert="horz" wrap="square" lIns="27432" tIns="27432" rIns="27432" bIns="27432" numCol="1" anchor="ctr" anchorCtr="0" compatLnSpc="1">
            <a:prstTxWarp prst="textNoShape">
              <a:avLst/>
            </a:prstTxWarp>
          </a:bodyPr>
          <a:lstStyle>
            <a:defPPr>
              <a:defRPr lang="en-US"/>
            </a:defPPr>
            <a:lvl1pPr marL="228600" marR="0" lvl="0" indent="-228600" defTabSz="914400" fontAlgn="base">
              <a:lnSpc>
                <a:spcPct val="100000"/>
              </a:lnSpc>
              <a:spcBef>
                <a:spcPts val="500"/>
              </a:spcBef>
              <a:spcAft>
                <a:spcPts val="0"/>
              </a:spcAft>
              <a:buClr>
                <a:srgbClr val="000000"/>
              </a:buClr>
              <a:buSzTx/>
              <a:buFont typeface="Wingdings 3" panose="05040102010807070707" pitchFamily="18" charset="2"/>
              <a:buChar char=""/>
              <a:tabLst/>
              <a:defRPr sz="1200" b="0" kern="0">
                <a:solidFill>
                  <a:srgbClr val="000000"/>
                </a:solidFill>
                <a:cs typeface="Calibri" pitchFamily="34" charset="0"/>
              </a:defRPr>
            </a:lvl1pPr>
            <a:lvl2pPr marL="1588" fontAlgn="base">
              <a:spcBef>
                <a:spcPct val="40000"/>
              </a:spcBef>
              <a:spcAft>
                <a:spcPct val="0"/>
              </a:spcAft>
              <a:buClr>
                <a:schemeClr val="tx2"/>
              </a:buClr>
              <a:buFont typeface="Wingdings 3" pitchFamily="18" charset="2"/>
              <a:defRPr sz="1600">
                <a:solidFill>
                  <a:schemeClr val="bg2"/>
                </a:solidFill>
                <a:latin typeface="+mj-lt"/>
                <a:cs typeface="Calibri" pitchFamily="34" charset="0"/>
              </a:defRPr>
            </a:lvl2pPr>
            <a:lvl3pPr marL="230188" indent="-227013" fontAlgn="base">
              <a:spcBef>
                <a:spcPct val="40000"/>
              </a:spcBef>
              <a:spcAft>
                <a:spcPct val="0"/>
              </a:spcAft>
              <a:buClr>
                <a:srgbClr val="0098C3"/>
              </a:buClr>
              <a:buSzPct val="90000"/>
              <a:buFont typeface="Wingdings 3" pitchFamily="18" charset="2"/>
              <a:buChar char=""/>
              <a:defRPr sz="1600">
                <a:solidFill>
                  <a:schemeClr val="bg2"/>
                </a:solidFill>
                <a:latin typeface="+mj-lt"/>
                <a:cs typeface="Calibri" pitchFamily="34" charset="0"/>
              </a:defRPr>
            </a:lvl3pPr>
            <a:lvl4pPr marL="460375" indent="-228600" fontAlgn="base">
              <a:spcBef>
                <a:spcPct val="20000"/>
              </a:spcBef>
              <a:spcAft>
                <a:spcPct val="0"/>
              </a:spcAft>
              <a:buClr>
                <a:srgbClr val="0098C3"/>
              </a:buClr>
              <a:buSzPct val="90000"/>
              <a:buFont typeface="Calibri" pitchFamily="34" charset="0"/>
              <a:buChar char="•"/>
              <a:defRPr sz="1600">
                <a:solidFill>
                  <a:schemeClr val="bg2"/>
                </a:solidFill>
                <a:latin typeface="+mj-lt"/>
                <a:cs typeface="Calibri" pitchFamily="34" charset="0"/>
              </a:defRPr>
            </a:lvl4pPr>
            <a:lvl5pPr marL="690563" indent="-228600" fontAlgn="base">
              <a:spcBef>
                <a:spcPct val="20000"/>
              </a:spcBef>
              <a:spcAft>
                <a:spcPct val="0"/>
              </a:spcAft>
              <a:buClr>
                <a:srgbClr val="0098C3"/>
              </a:buClr>
              <a:buFont typeface="Calibri" pitchFamily="34" charset="0"/>
              <a:buChar char="–"/>
              <a:defRPr sz="1600">
                <a:solidFill>
                  <a:schemeClr val="bg2"/>
                </a:solidFill>
                <a:latin typeface="+mj-lt"/>
                <a:cs typeface="Calibri" pitchFamily="34" charset="0"/>
              </a:defRPr>
            </a:lvl5pPr>
            <a:lvl6pPr marL="1147763" indent="-228600" fontAlgn="base">
              <a:spcBef>
                <a:spcPct val="20000"/>
              </a:spcBef>
              <a:spcAft>
                <a:spcPct val="0"/>
              </a:spcAft>
              <a:buClr>
                <a:srgbClr val="0098C3"/>
              </a:buClr>
              <a:buFont typeface="Calibri" pitchFamily="34" charset="0"/>
              <a:buChar char="–"/>
              <a:defRPr sz="1600"/>
            </a:lvl6pPr>
            <a:lvl7pPr marL="1604963" indent="-228600" fontAlgn="base">
              <a:spcBef>
                <a:spcPct val="20000"/>
              </a:spcBef>
              <a:spcAft>
                <a:spcPct val="0"/>
              </a:spcAft>
              <a:buClr>
                <a:srgbClr val="0098C3"/>
              </a:buClr>
              <a:buFont typeface="Calibri" pitchFamily="34" charset="0"/>
              <a:buChar char="–"/>
              <a:defRPr sz="1600"/>
            </a:lvl7pPr>
            <a:lvl8pPr marL="2062163" indent="-228600" fontAlgn="base">
              <a:spcBef>
                <a:spcPct val="20000"/>
              </a:spcBef>
              <a:spcAft>
                <a:spcPct val="0"/>
              </a:spcAft>
              <a:buClr>
                <a:srgbClr val="0098C3"/>
              </a:buClr>
              <a:buFont typeface="Calibri" pitchFamily="34" charset="0"/>
              <a:buChar char="–"/>
              <a:defRPr sz="1600"/>
            </a:lvl8pPr>
            <a:lvl9pPr marL="2519363" indent="-228600" fontAlgn="base">
              <a:spcBef>
                <a:spcPct val="20000"/>
              </a:spcBef>
              <a:spcAft>
                <a:spcPct val="0"/>
              </a:spcAft>
              <a:buClr>
                <a:srgbClr val="0098C3"/>
              </a:buClr>
              <a:buFont typeface="Calibri" pitchFamily="34" charset="0"/>
              <a:buChar char="–"/>
              <a:defRPr sz="1600"/>
            </a:lvl9pPr>
          </a:lstStyle>
          <a:p>
            <a:r>
              <a:rPr lang="en-US" dirty="0"/>
              <a:t>High</a:t>
            </a:r>
          </a:p>
        </p:txBody>
      </p:sp>
      <p:sp>
        <p:nvSpPr>
          <p:cNvPr id="20" name="Text Placeholder 2">
            <a:extLst>
              <a:ext uri="{FF2B5EF4-FFF2-40B4-BE49-F238E27FC236}">
                <a16:creationId xmlns:a16="http://schemas.microsoft.com/office/drawing/2014/main" id="{DF594630-00EE-4933-ABBE-C96B581F0330}"/>
              </a:ext>
            </a:extLst>
          </p:cNvPr>
          <p:cNvSpPr txBox="1">
            <a:spLocks/>
          </p:cNvSpPr>
          <p:nvPr>
            <p:custDataLst>
              <p:tags r:id="rId14"/>
            </p:custDataLst>
          </p:nvPr>
        </p:nvSpPr>
        <p:spPr bwMode="auto">
          <a:xfrm>
            <a:off x="4465633" y="5344871"/>
            <a:ext cx="2286000" cy="457200"/>
          </a:xfrm>
          <a:prstGeom prst="rect">
            <a:avLst/>
          </a:prstGeom>
          <a:solidFill>
            <a:srgbClr val="EAEAEA"/>
          </a:solidFill>
          <a:ln>
            <a:noFill/>
          </a:ln>
          <a:effectLst/>
        </p:spPr>
        <p:txBody>
          <a:bodyPr vert="horz" wrap="square" lIns="27432" tIns="27432" rIns="27432" bIns="27432" numCol="1" anchor="ctr" anchorCtr="0" compatLnSpc="1">
            <a:prstTxWarp prst="textNoShape">
              <a:avLst/>
            </a:prstTxWarp>
          </a:bodyPr>
          <a:lstStyle>
            <a:lvl1pPr algn="ctr" rtl="0" eaLnBrk="1" fontAlgn="base" hangingPunct="1">
              <a:spcBef>
                <a:spcPct val="100000"/>
              </a:spcBef>
              <a:spcAft>
                <a:spcPct val="20000"/>
              </a:spcAft>
              <a:defRPr sz="1400" b="1">
                <a:solidFill>
                  <a:srgbClr val="FFFFFF"/>
                </a:solidFill>
                <a:latin typeface="+mj-lt"/>
                <a:ea typeface="+mn-ea"/>
                <a:cs typeface="Calibri" pitchFamily="34" charset="0"/>
              </a:defRPr>
            </a:lvl1pPr>
            <a:lvl2pPr marL="1588" algn="l" rtl="0" eaLnBrk="1" fontAlgn="base" hangingPunct="1">
              <a:spcBef>
                <a:spcPct val="40000"/>
              </a:spcBef>
              <a:spcAft>
                <a:spcPct val="0"/>
              </a:spcAft>
              <a:buClr>
                <a:schemeClr val="tx2"/>
              </a:buClr>
              <a:buFont typeface="Wingdings 3" pitchFamily="18" charset="2"/>
              <a:defRPr sz="1600">
                <a:solidFill>
                  <a:schemeClr val="bg2"/>
                </a:solidFill>
                <a:latin typeface="+mj-lt"/>
                <a:cs typeface="Calibri" pitchFamily="34" charset="0"/>
              </a:defRPr>
            </a:lvl2pPr>
            <a:lvl3pPr marL="230188" indent="-227013" algn="l" rtl="0" eaLnBrk="1" fontAlgn="base" hangingPunct="1">
              <a:spcBef>
                <a:spcPct val="40000"/>
              </a:spcBef>
              <a:spcAft>
                <a:spcPct val="0"/>
              </a:spcAft>
              <a:buClr>
                <a:srgbClr val="0098C3"/>
              </a:buClr>
              <a:buSzPct val="90000"/>
              <a:buFont typeface="Wingdings 3" pitchFamily="18" charset="2"/>
              <a:buChar char=""/>
              <a:defRPr sz="1600">
                <a:solidFill>
                  <a:schemeClr val="bg2"/>
                </a:solidFill>
                <a:latin typeface="+mj-lt"/>
                <a:cs typeface="Calibri" pitchFamily="34" charset="0"/>
              </a:defRPr>
            </a:lvl3pPr>
            <a:lvl4pPr marL="460375" indent="-228600" algn="l" rtl="0" eaLnBrk="1" fontAlgn="base" hangingPunct="1">
              <a:spcBef>
                <a:spcPct val="20000"/>
              </a:spcBef>
              <a:spcAft>
                <a:spcPct val="0"/>
              </a:spcAft>
              <a:buClr>
                <a:srgbClr val="0098C3"/>
              </a:buClr>
              <a:buSzPct val="90000"/>
              <a:buFont typeface="Calibri" pitchFamily="34" charset="0"/>
              <a:buChar char="•"/>
              <a:defRPr sz="1600">
                <a:solidFill>
                  <a:schemeClr val="bg2"/>
                </a:solidFill>
                <a:latin typeface="+mj-lt"/>
                <a:cs typeface="Calibri" pitchFamily="34" charset="0"/>
              </a:defRPr>
            </a:lvl4pPr>
            <a:lvl5pPr marL="690563" indent="-228600" algn="l" rtl="0" eaLnBrk="1" fontAlgn="base" hangingPunct="1">
              <a:spcBef>
                <a:spcPct val="20000"/>
              </a:spcBef>
              <a:spcAft>
                <a:spcPct val="0"/>
              </a:spcAft>
              <a:buClr>
                <a:srgbClr val="0098C3"/>
              </a:buClr>
              <a:buFont typeface="Calibri" pitchFamily="34" charset="0"/>
              <a:buChar char="–"/>
              <a:defRPr sz="1600">
                <a:solidFill>
                  <a:schemeClr val="bg2"/>
                </a:solidFill>
                <a:latin typeface="+mj-lt"/>
                <a:cs typeface="Calibri" pitchFamily="34" charset="0"/>
              </a:defRPr>
            </a:lvl5pPr>
            <a:lvl6pPr marL="11477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6pPr>
            <a:lvl7pPr marL="16049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7pPr>
            <a:lvl8pPr marL="20621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8pPr>
            <a:lvl9pPr marL="25193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9pPr>
          </a:lstStyle>
          <a:p>
            <a:pPr marL="228600" indent="-228600" algn="l">
              <a:spcBef>
                <a:spcPts val="6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High</a:t>
            </a:r>
          </a:p>
        </p:txBody>
      </p:sp>
      <p:sp>
        <p:nvSpPr>
          <p:cNvPr id="21" name="Content Placeholder 3">
            <a:extLst>
              <a:ext uri="{FF2B5EF4-FFF2-40B4-BE49-F238E27FC236}">
                <a16:creationId xmlns:a16="http://schemas.microsoft.com/office/drawing/2014/main" id="{04A7A111-019D-4B9E-B7C8-4EA731B05598}"/>
              </a:ext>
            </a:extLst>
          </p:cNvPr>
          <p:cNvSpPr txBox="1">
            <a:spLocks/>
          </p:cNvSpPr>
          <p:nvPr>
            <p:custDataLst>
              <p:tags r:id="rId15"/>
            </p:custDataLst>
          </p:nvPr>
        </p:nvSpPr>
        <p:spPr bwMode="auto">
          <a:xfrm>
            <a:off x="813001" y="3586202"/>
            <a:ext cx="1245267" cy="731520"/>
          </a:xfrm>
          <a:prstGeom prst="rect">
            <a:avLst/>
          </a:prstGeom>
          <a:solidFill>
            <a:srgbClr val="646464"/>
          </a:solidFill>
          <a:ln>
            <a:noFill/>
          </a:ln>
          <a:effectLst/>
        </p:spPr>
        <p:txBody>
          <a:bodyPr vert="horz" wrap="square" lIns="45720" tIns="45720" rIns="45720" bIns="45720" numCol="1" anchor="ctr" anchorCtr="0" compatLnSpc="1">
            <a:prstTxWarp prst="textNoShape">
              <a:avLst/>
            </a:prstTxWarp>
          </a:bodyPr>
          <a:lstStyle>
            <a:defPPr>
              <a:defRPr lang="en-US"/>
            </a:defPPr>
            <a:lvl1pPr algn="ctr" fontAlgn="base">
              <a:spcBef>
                <a:spcPct val="100000"/>
              </a:spcBef>
              <a:spcAft>
                <a:spcPct val="20000"/>
              </a:spcAft>
              <a:defRPr sz="1100" b="1" kern="0">
                <a:solidFill>
                  <a:srgbClr val="FFFFFF"/>
                </a:solidFill>
                <a:latin typeface="+mj-lt"/>
                <a:cs typeface="Calibri" pitchFamily="34" charset="0"/>
              </a:defRPr>
            </a:lvl1pPr>
            <a:lvl2pPr marL="1588" fontAlgn="base">
              <a:spcBef>
                <a:spcPct val="40000"/>
              </a:spcBef>
              <a:spcAft>
                <a:spcPct val="0"/>
              </a:spcAft>
              <a:buClr>
                <a:schemeClr val="tx2"/>
              </a:buClr>
              <a:buFont typeface="Wingdings 3" pitchFamily="18" charset="2"/>
              <a:defRPr sz="1200">
                <a:solidFill>
                  <a:schemeClr val="bg2"/>
                </a:solidFill>
                <a:latin typeface="+mj-lt"/>
                <a:cs typeface="Calibri" pitchFamily="34" charset="0"/>
              </a:defRPr>
            </a:lvl2pPr>
            <a:lvl3pPr marL="230188" indent="-227013" fontAlgn="base">
              <a:spcBef>
                <a:spcPct val="40000"/>
              </a:spcBef>
              <a:spcAft>
                <a:spcPct val="0"/>
              </a:spcAft>
              <a:buClr>
                <a:srgbClr val="0098C3"/>
              </a:buClr>
              <a:buSzPct val="90000"/>
              <a:buFont typeface="Wingdings 3" pitchFamily="18" charset="2"/>
              <a:buChar char=""/>
              <a:defRPr sz="1200">
                <a:solidFill>
                  <a:schemeClr val="bg2"/>
                </a:solidFill>
                <a:latin typeface="+mj-lt"/>
                <a:cs typeface="Calibri" pitchFamily="34" charset="0"/>
              </a:defRPr>
            </a:lvl3pPr>
            <a:lvl4pPr marL="460375" indent="-228600" fontAlgn="base">
              <a:spcBef>
                <a:spcPct val="20000"/>
              </a:spcBef>
              <a:spcAft>
                <a:spcPct val="0"/>
              </a:spcAft>
              <a:buClr>
                <a:srgbClr val="0098C3"/>
              </a:buClr>
              <a:buSzPct val="90000"/>
              <a:buFont typeface="Calibri" pitchFamily="34" charset="0"/>
              <a:buChar char="•"/>
              <a:defRPr sz="1200">
                <a:solidFill>
                  <a:schemeClr val="bg2"/>
                </a:solidFill>
                <a:latin typeface="+mj-lt"/>
                <a:cs typeface="Calibri" pitchFamily="34" charset="0"/>
              </a:defRPr>
            </a:lvl4pPr>
            <a:lvl5pPr marL="690563" indent="-228600" fontAlgn="base">
              <a:spcBef>
                <a:spcPct val="20000"/>
              </a:spcBef>
              <a:spcAft>
                <a:spcPct val="0"/>
              </a:spcAft>
              <a:buClr>
                <a:srgbClr val="0098C3"/>
              </a:buClr>
              <a:buFont typeface="Calibri" pitchFamily="34" charset="0"/>
              <a:buChar char="–"/>
              <a:defRPr sz="1200">
                <a:solidFill>
                  <a:schemeClr val="bg2"/>
                </a:solidFill>
                <a:latin typeface="+mj-lt"/>
                <a:cs typeface="Calibri" pitchFamily="34" charset="0"/>
              </a:defRPr>
            </a:lvl5pPr>
            <a:lvl6pPr marL="1147763" indent="-228600" fontAlgn="base">
              <a:spcBef>
                <a:spcPct val="20000"/>
              </a:spcBef>
              <a:spcAft>
                <a:spcPct val="0"/>
              </a:spcAft>
              <a:buClr>
                <a:srgbClr val="0098C3"/>
              </a:buClr>
              <a:buFont typeface="Calibri" pitchFamily="34" charset="0"/>
              <a:buChar char="–"/>
              <a:defRPr sz="1600"/>
            </a:lvl6pPr>
            <a:lvl7pPr marL="1604963" indent="-228600" fontAlgn="base">
              <a:spcBef>
                <a:spcPct val="20000"/>
              </a:spcBef>
              <a:spcAft>
                <a:spcPct val="0"/>
              </a:spcAft>
              <a:buClr>
                <a:srgbClr val="0098C3"/>
              </a:buClr>
              <a:buFont typeface="Calibri" pitchFamily="34" charset="0"/>
              <a:buChar char="–"/>
              <a:defRPr sz="1600"/>
            </a:lvl7pPr>
            <a:lvl8pPr marL="2062163" indent="-228600" fontAlgn="base">
              <a:spcBef>
                <a:spcPct val="20000"/>
              </a:spcBef>
              <a:spcAft>
                <a:spcPct val="0"/>
              </a:spcAft>
              <a:buClr>
                <a:srgbClr val="0098C3"/>
              </a:buClr>
              <a:buFont typeface="Calibri" pitchFamily="34" charset="0"/>
              <a:buChar char="–"/>
              <a:defRPr sz="1600"/>
            </a:lvl8pPr>
            <a:lvl9pPr marL="2519363" indent="-228600" fontAlgn="base">
              <a:spcBef>
                <a:spcPct val="20000"/>
              </a:spcBef>
              <a:spcAft>
                <a:spcPct val="0"/>
              </a:spcAft>
              <a:buClr>
                <a:srgbClr val="0098C3"/>
              </a:buClr>
              <a:buFont typeface="Calibri" pitchFamily="34" charset="0"/>
              <a:buChar char="–"/>
              <a:defRPr sz="1600"/>
            </a:lvl9pPr>
          </a:lstStyle>
          <a:p>
            <a:pPr>
              <a:defRPr/>
            </a:pPr>
            <a:r>
              <a:rPr sz="1200" dirty="0">
                <a:solidFill>
                  <a:schemeClr val="bg1"/>
                </a:solidFill>
                <a:latin typeface="+mn-lt"/>
              </a:rPr>
              <a:t>Return Profile</a:t>
            </a:r>
          </a:p>
        </p:txBody>
      </p:sp>
      <p:sp>
        <p:nvSpPr>
          <p:cNvPr id="22" name="Text Placeholder 2">
            <a:extLst>
              <a:ext uri="{FF2B5EF4-FFF2-40B4-BE49-F238E27FC236}">
                <a16:creationId xmlns:a16="http://schemas.microsoft.com/office/drawing/2014/main" id="{31F2DEB5-5FE7-47BA-B1FF-925DC70D31EF}"/>
              </a:ext>
            </a:extLst>
          </p:cNvPr>
          <p:cNvSpPr txBox="1">
            <a:spLocks/>
          </p:cNvSpPr>
          <p:nvPr>
            <p:custDataLst>
              <p:tags r:id="rId16"/>
            </p:custDataLst>
          </p:nvPr>
        </p:nvSpPr>
        <p:spPr bwMode="auto">
          <a:xfrm>
            <a:off x="2118950" y="3586202"/>
            <a:ext cx="2286000" cy="731520"/>
          </a:xfrm>
          <a:prstGeom prst="rect">
            <a:avLst/>
          </a:prstGeom>
          <a:solidFill>
            <a:srgbClr val="EAEAEA"/>
          </a:solidFill>
          <a:ln>
            <a:noFill/>
          </a:ln>
          <a:effectLst/>
        </p:spPr>
        <p:txBody>
          <a:bodyPr vert="horz" wrap="square" lIns="27432" tIns="27432" rIns="27432" bIns="27432" numCol="1" anchor="ctr" anchorCtr="0" compatLnSpc="1">
            <a:prstTxWarp prst="textNoShape">
              <a:avLst/>
            </a:prstTxWarp>
          </a:bodyPr>
          <a:lstStyle>
            <a:lvl1pPr algn="ctr" rtl="0" eaLnBrk="1" fontAlgn="base" hangingPunct="1">
              <a:spcBef>
                <a:spcPct val="100000"/>
              </a:spcBef>
              <a:spcAft>
                <a:spcPct val="20000"/>
              </a:spcAft>
              <a:defRPr sz="1400" b="1">
                <a:solidFill>
                  <a:srgbClr val="FFFFFF"/>
                </a:solidFill>
                <a:latin typeface="+mj-lt"/>
                <a:ea typeface="+mn-ea"/>
                <a:cs typeface="Calibri" pitchFamily="34" charset="0"/>
              </a:defRPr>
            </a:lvl1pPr>
            <a:lvl2pPr marL="1588" algn="l" rtl="0" eaLnBrk="1" fontAlgn="base" hangingPunct="1">
              <a:spcBef>
                <a:spcPct val="40000"/>
              </a:spcBef>
              <a:spcAft>
                <a:spcPct val="0"/>
              </a:spcAft>
              <a:buClr>
                <a:schemeClr val="tx2"/>
              </a:buClr>
              <a:buFont typeface="Wingdings 3" pitchFamily="18" charset="2"/>
              <a:defRPr sz="1600">
                <a:solidFill>
                  <a:schemeClr val="bg2"/>
                </a:solidFill>
                <a:latin typeface="+mj-lt"/>
                <a:cs typeface="Calibri" pitchFamily="34" charset="0"/>
              </a:defRPr>
            </a:lvl2pPr>
            <a:lvl3pPr marL="230188" indent="-227013" algn="l" rtl="0" eaLnBrk="1" fontAlgn="base" hangingPunct="1">
              <a:spcBef>
                <a:spcPct val="40000"/>
              </a:spcBef>
              <a:spcAft>
                <a:spcPct val="0"/>
              </a:spcAft>
              <a:buClr>
                <a:srgbClr val="0098C3"/>
              </a:buClr>
              <a:buSzPct val="90000"/>
              <a:buFont typeface="Wingdings 3" pitchFamily="18" charset="2"/>
              <a:buChar char=""/>
              <a:defRPr sz="1600">
                <a:solidFill>
                  <a:schemeClr val="bg2"/>
                </a:solidFill>
                <a:latin typeface="+mj-lt"/>
                <a:cs typeface="Calibri" pitchFamily="34" charset="0"/>
              </a:defRPr>
            </a:lvl3pPr>
            <a:lvl4pPr marL="460375" indent="-228600" algn="l" rtl="0" eaLnBrk="1" fontAlgn="base" hangingPunct="1">
              <a:spcBef>
                <a:spcPct val="20000"/>
              </a:spcBef>
              <a:spcAft>
                <a:spcPct val="0"/>
              </a:spcAft>
              <a:buClr>
                <a:srgbClr val="0098C3"/>
              </a:buClr>
              <a:buSzPct val="90000"/>
              <a:buFont typeface="Calibri" pitchFamily="34" charset="0"/>
              <a:buChar char="•"/>
              <a:defRPr sz="1600">
                <a:solidFill>
                  <a:schemeClr val="bg2"/>
                </a:solidFill>
                <a:latin typeface="+mj-lt"/>
                <a:cs typeface="Calibri" pitchFamily="34" charset="0"/>
              </a:defRPr>
            </a:lvl4pPr>
            <a:lvl5pPr marL="690563" indent="-228600" algn="l" rtl="0" eaLnBrk="1" fontAlgn="base" hangingPunct="1">
              <a:spcBef>
                <a:spcPct val="20000"/>
              </a:spcBef>
              <a:spcAft>
                <a:spcPct val="0"/>
              </a:spcAft>
              <a:buClr>
                <a:srgbClr val="0098C3"/>
              </a:buClr>
              <a:buFont typeface="Calibri" pitchFamily="34" charset="0"/>
              <a:buChar char="–"/>
              <a:defRPr sz="1600">
                <a:solidFill>
                  <a:schemeClr val="bg2"/>
                </a:solidFill>
                <a:latin typeface="+mj-lt"/>
                <a:cs typeface="Calibri" pitchFamily="34" charset="0"/>
              </a:defRPr>
            </a:lvl5pPr>
            <a:lvl6pPr marL="11477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6pPr>
            <a:lvl7pPr marL="16049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7pPr>
            <a:lvl8pPr marL="20621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8pPr>
            <a:lvl9pPr marL="25193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9pPr>
          </a:lstStyle>
          <a:p>
            <a:pPr marL="228600" indent="-228600" algn="l">
              <a:spcBef>
                <a:spcPts val="5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Returns driven by capital appreciation and regular cash distribution (90% mandatory)</a:t>
            </a:r>
          </a:p>
        </p:txBody>
      </p:sp>
      <p:sp>
        <p:nvSpPr>
          <p:cNvPr id="23" name="Text Placeholder 2">
            <a:extLst>
              <a:ext uri="{FF2B5EF4-FFF2-40B4-BE49-F238E27FC236}">
                <a16:creationId xmlns:a16="http://schemas.microsoft.com/office/drawing/2014/main" id="{51677C60-9AAE-4829-844D-8079B770BDDB}"/>
              </a:ext>
            </a:extLst>
          </p:cNvPr>
          <p:cNvSpPr txBox="1">
            <a:spLocks/>
          </p:cNvSpPr>
          <p:nvPr>
            <p:custDataLst>
              <p:tags r:id="rId17"/>
            </p:custDataLst>
          </p:nvPr>
        </p:nvSpPr>
        <p:spPr bwMode="auto">
          <a:xfrm>
            <a:off x="4465633" y="3586202"/>
            <a:ext cx="2286000" cy="731520"/>
          </a:xfrm>
          <a:prstGeom prst="rect">
            <a:avLst/>
          </a:prstGeom>
          <a:solidFill>
            <a:srgbClr val="EAEAEA"/>
          </a:solidFill>
          <a:ln>
            <a:noFill/>
          </a:ln>
          <a:effectLst/>
        </p:spPr>
        <p:txBody>
          <a:bodyPr vert="horz" wrap="square" lIns="27432" tIns="27432" rIns="27432" bIns="27432" numCol="1" anchor="ctr" anchorCtr="0" compatLnSpc="1">
            <a:prstTxWarp prst="textNoShape">
              <a:avLst/>
            </a:prstTxWarp>
          </a:bodyPr>
          <a:lstStyle>
            <a:lvl1pPr algn="ctr" rtl="0" eaLnBrk="1" fontAlgn="base" hangingPunct="1">
              <a:spcBef>
                <a:spcPct val="100000"/>
              </a:spcBef>
              <a:spcAft>
                <a:spcPct val="20000"/>
              </a:spcAft>
              <a:defRPr sz="1400" b="1">
                <a:solidFill>
                  <a:srgbClr val="FFFFFF"/>
                </a:solidFill>
                <a:latin typeface="+mj-lt"/>
                <a:ea typeface="+mn-ea"/>
                <a:cs typeface="Calibri" pitchFamily="34" charset="0"/>
              </a:defRPr>
            </a:lvl1pPr>
            <a:lvl2pPr marL="1588" algn="l" rtl="0" eaLnBrk="1" fontAlgn="base" hangingPunct="1">
              <a:spcBef>
                <a:spcPct val="40000"/>
              </a:spcBef>
              <a:spcAft>
                <a:spcPct val="0"/>
              </a:spcAft>
              <a:buClr>
                <a:schemeClr val="tx2"/>
              </a:buClr>
              <a:buFont typeface="Wingdings 3" pitchFamily="18" charset="2"/>
              <a:defRPr sz="1600">
                <a:solidFill>
                  <a:schemeClr val="bg2"/>
                </a:solidFill>
                <a:latin typeface="+mj-lt"/>
                <a:cs typeface="Calibri" pitchFamily="34" charset="0"/>
              </a:defRPr>
            </a:lvl2pPr>
            <a:lvl3pPr marL="230188" indent="-227013" algn="l" rtl="0" eaLnBrk="1" fontAlgn="base" hangingPunct="1">
              <a:spcBef>
                <a:spcPct val="40000"/>
              </a:spcBef>
              <a:spcAft>
                <a:spcPct val="0"/>
              </a:spcAft>
              <a:buClr>
                <a:srgbClr val="0098C3"/>
              </a:buClr>
              <a:buSzPct val="90000"/>
              <a:buFont typeface="Wingdings 3" pitchFamily="18" charset="2"/>
              <a:buChar char=""/>
              <a:defRPr sz="1600">
                <a:solidFill>
                  <a:schemeClr val="bg2"/>
                </a:solidFill>
                <a:latin typeface="+mj-lt"/>
                <a:cs typeface="Calibri" pitchFamily="34" charset="0"/>
              </a:defRPr>
            </a:lvl3pPr>
            <a:lvl4pPr marL="460375" indent="-228600" algn="l" rtl="0" eaLnBrk="1" fontAlgn="base" hangingPunct="1">
              <a:spcBef>
                <a:spcPct val="20000"/>
              </a:spcBef>
              <a:spcAft>
                <a:spcPct val="0"/>
              </a:spcAft>
              <a:buClr>
                <a:srgbClr val="0098C3"/>
              </a:buClr>
              <a:buSzPct val="90000"/>
              <a:buFont typeface="Calibri" pitchFamily="34" charset="0"/>
              <a:buChar char="•"/>
              <a:defRPr sz="1600">
                <a:solidFill>
                  <a:schemeClr val="bg2"/>
                </a:solidFill>
                <a:latin typeface="+mj-lt"/>
                <a:cs typeface="Calibri" pitchFamily="34" charset="0"/>
              </a:defRPr>
            </a:lvl4pPr>
            <a:lvl5pPr marL="690563" indent="-228600" algn="l" rtl="0" eaLnBrk="1" fontAlgn="base" hangingPunct="1">
              <a:spcBef>
                <a:spcPct val="20000"/>
              </a:spcBef>
              <a:spcAft>
                <a:spcPct val="0"/>
              </a:spcAft>
              <a:buClr>
                <a:srgbClr val="0098C3"/>
              </a:buClr>
              <a:buFont typeface="Calibri" pitchFamily="34" charset="0"/>
              <a:buChar char="–"/>
              <a:defRPr sz="1600">
                <a:solidFill>
                  <a:schemeClr val="bg2"/>
                </a:solidFill>
                <a:latin typeface="+mj-lt"/>
                <a:cs typeface="Calibri" pitchFamily="34" charset="0"/>
              </a:defRPr>
            </a:lvl5pPr>
            <a:lvl6pPr marL="11477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6pPr>
            <a:lvl7pPr marL="16049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7pPr>
            <a:lvl8pPr marL="20621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8pPr>
            <a:lvl9pPr marL="25193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9pPr>
          </a:lstStyle>
          <a:p>
            <a:pPr marL="228600" indent="-228600" algn="l">
              <a:spcBef>
                <a:spcPts val="5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Returns driven by a timely and profitable exit</a:t>
            </a:r>
          </a:p>
        </p:txBody>
      </p:sp>
      <p:sp>
        <p:nvSpPr>
          <p:cNvPr id="24" name="Text Placeholder 2">
            <a:extLst>
              <a:ext uri="{FF2B5EF4-FFF2-40B4-BE49-F238E27FC236}">
                <a16:creationId xmlns:a16="http://schemas.microsoft.com/office/drawing/2014/main" id="{14C7723F-298E-458B-975C-D392061AC56A}"/>
              </a:ext>
            </a:extLst>
          </p:cNvPr>
          <p:cNvSpPr txBox="1">
            <a:spLocks/>
          </p:cNvSpPr>
          <p:nvPr>
            <p:custDataLst>
              <p:tags r:id="rId18"/>
            </p:custDataLst>
          </p:nvPr>
        </p:nvSpPr>
        <p:spPr bwMode="auto">
          <a:xfrm>
            <a:off x="6812316" y="1323534"/>
            <a:ext cx="2286000" cy="1308927"/>
          </a:xfrm>
          <a:prstGeom prst="rect">
            <a:avLst/>
          </a:prstGeom>
          <a:solidFill>
            <a:srgbClr val="EAEAEA"/>
          </a:solidFill>
          <a:ln>
            <a:noFill/>
          </a:ln>
          <a:effectLst/>
        </p:spPr>
        <p:txBody>
          <a:bodyPr vert="horz" wrap="square" lIns="27432" tIns="27432" rIns="27432" bIns="27432" numCol="1" anchor="ctr" anchorCtr="0" compatLnSpc="1">
            <a:prstTxWarp prst="textNoShape">
              <a:avLst/>
            </a:prstTxWarp>
          </a:bodyPr>
          <a:lstStyle>
            <a:lvl1pPr algn="ctr" rtl="0" eaLnBrk="1" fontAlgn="base" hangingPunct="1">
              <a:spcBef>
                <a:spcPct val="100000"/>
              </a:spcBef>
              <a:spcAft>
                <a:spcPct val="20000"/>
              </a:spcAft>
              <a:defRPr sz="1400" b="1">
                <a:solidFill>
                  <a:srgbClr val="FFFFFF"/>
                </a:solidFill>
                <a:latin typeface="+mj-lt"/>
                <a:ea typeface="+mn-ea"/>
                <a:cs typeface="Calibri" pitchFamily="34" charset="0"/>
              </a:defRPr>
            </a:lvl1pPr>
            <a:lvl2pPr marL="1588" algn="l" rtl="0" eaLnBrk="1" fontAlgn="base" hangingPunct="1">
              <a:spcBef>
                <a:spcPct val="40000"/>
              </a:spcBef>
              <a:spcAft>
                <a:spcPct val="0"/>
              </a:spcAft>
              <a:buClr>
                <a:schemeClr val="tx2"/>
              </a:buClr>
              <a:buFont typeface="Wingdings 3" pitchFamily="18" charset="2"/>
              <a:defRPr sz="1600">
                <a:solidFill>
                  <a:schemeClr val="bg2"/>
                </a:solidFill>
                <a:latin typeface="+mj-lt"/>
                <a:cs typeface="Calibri" pitchFamily="34" charset="0"/>
              </a:defRPr>
            </a:lvl2pPr>
            <a:lvl3pPr marL="230188" indent="-227013" algn="l" rtl="0" eaLnBrk="1" fontAlgn="base" hangingPunct="1">
              <a:spcBef>
                <a:spcPct val="40000"/>
              </a:spcBef>
              <a:spcAft>
                <a:spcPct val="0"/>
              </a:spcAft>
              <a:buClr>
                <a:srgbClr val="0098C3"/>
              </a:buClr>
              <a:buSzPct val="90000"/>
              <a:buFont typeface="Wingdings 3" pitchFamily="18" charset="2"/>
              <a:buChar char=""/>
              <a:defRPr sz="1600">
                <a:solidFill>
                  <a:schemeClr val="bg2"/>
                </a:solidFill>
                <a:latin typeface="+mj-lt"/>
                <a:cs typeface="Calibri" pitchFamily="34" charset="0"/>
              </a:defRPr>
            </a:lvl3pPr>
            <a:lvl4pPr marL="460375" indent="-228600" algn="l" rtl="0" eaLnBrk="1" fontAlgn="base" hangingPunct="1">
              <a:spcBef>
                <a:spcPct val="20000"/>
              </a:spcBef>
              <a:spcAft>
                <a:spcPct val="0"/>
              </a:spcAft>
              <a:buClr>
                <a:srgbClr val="0098C3"/>
              </a:buClr>
              <a:buSzPct val="90000"/>
              <a:buFont typeface="Calibri" pitchFamily="34" charset="0"/>
              <a:buChar char="•"/>
              <a:defRPr sz="1600">
                <a:solidFill>
                  <a:schemeClr val="bg2"/>
                </a:solidFill>
                <a:latin typeface="+mj-lt"/>
                <a:cs typeface="Calibri" pitchFamily="34" charset="0"/>
              </a:defRPr>
            </a:lvl4pPr>
            <a:lvl5pPr marL="690563" indent="-228600" algn="l" rtl="0" eaLnBrk="1" fontAlgn="base" hangingPunct="1">
              <a:spcBef>
                <a:spcPct val="20000"/>
              </a:spcBef>
              <a:spcAft>
                <a:spcPct val="0"/>
              </a:spcAft>
              <a:buClr>
                <a:srgbClr val="0098C3"/>
              </a:buClr>
              <a:buFont typeface="Calibri" pitchFamily="34" charset="0"/>
              <a:buChar char="–"/>
              <a:defRPr sz="1600">
                <a:solidFill>
                  <a:schemeClr val="bg2"/>
                </a:solidFill>
                <a:latin typeface="+mj-lt"/>
                <a:cs typeface="Calibri" pitchFamily="34" charset="0"/>
              </a:defRPr>
            </a:lvl5pPr>
            <a:lvl6pPr marL="11477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6pPr>
            <a:lvl7pPr marL="16049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7pPr>
            <a:lvl8pPr marL="20621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8pPr>
            <a:lvl9pPr marL="25193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9pPr>
          </a:lstStyle>
          <a:p>
            <a:pPr marL="228600" indent="-228600" algn="l">
              <a:spcBef>
                <a:spcPts val="6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Minimum lot size of 1 share</a:t>
            </a:r>
          </a:p>
          <a:p>
            <a:pPr marL="228600" indent="-228600" algn="l">
              <a:spcBef>
                <a:spcPts val="6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Freely transferable listed securities</a:t>
            </a:r>
          </a:p>
          <a:p>
            <a:pPr marL="228600" indent="-228600" algn="l">
              <a:spcBef>
                <a:spcPts val="6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Professionally managed</a:t>
            </a:r>
          </a:p>
          <a:p>
            <a:pPr marL="228600" indent="-228600" algn="l">
              <a:spcBef>
                <a:spcPts val="6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No entry / exit load</a:t>
            </a:r>
          </a:p>
        </p:txBody>
      </p:sp>
      <p:sp>
        <p:nvSpPr>
          <p:cNvPr id="25" name="Text Placeholder 2">
            <a:extLst>
              <a:ext uri="{FF2B5EF4-FFF2-40B4-BE49-F238E27FC236}">
                <a16:creationId xmlns:a16="http://schemas.microsoft.com/office/drawing/2014/main" id="{50E4C9D7-60EA-4BF8-A9D0-ED22E3DE0C9B}"/>
              </a:ext>
            </a:extLst>
          </p:cNvPr>
          <p:cNvSpPr txBox="1">
            <a:spLocks/>
          </p:cNvSpPr>
          <p:nvPr>
            <p:custDataLst>
              <p:tags r:id="rId19"/>
            </p:custDataLst>
          </p:nvPr>
        </p:nvSpPr>
        <p:spPr bwMode="auto">
          <a:xfrm>
            <a:off x="6812316" y="916618"/>
            <a:ext cx="2286000" cy="369332"/>
          </a:xfrm>
          <a:prstGeom prst="rect">
            <a:avLst/>
          </a:prstGeom>
          <a:solidFill>
            <a:srgbClr val="0098C3"/>
          </a:solidFill>
          <a:ln>
            <a:noFill/>
          </a:ln>
          <a:effectLst/>
        </p:spPr>
        <p:txBody>
          <a:bodyPr vert="horz" wrap="square" lIns="45720" tIns="45720" rIns="45720" bIns="45720" numCol="1" anchor="ctr" anchorCtr="0" compatLnSpc="1">
            <a:prstTxWarp prst="textNoShape">
              <a:avLst/>
            </a:prstTxWarp>
          </a:bodyPr>
          <a:lstStyle>
            <a:defPPr>
              <a:defRPr lang="en-US"/>
            </a:defPPr>
            <a:lvl1pPr algn="ctr" fontAlgn="base">
              <a:spcBef>
                <a:spcPct val="100000"/>
              </a:spcBef>
              <a:spcAft>
                <a:spcPct val="20000"/>
              </a:spcAft>
              <a:defRPr sz="1100" b="1" kern="0">
                <a:solidFill>
                  <a:schemeClr val="bg1"/>
                </a:solidFill>
                <a:latin typeface="+mj-lt"/>
                <a:cs typeface="Calibri" pitchFamily="34" charset="0"/>
              </a:defRPr>
            </a:lvl1pPr>
            <a:lvl2pPr marL="1588" fontAlgn="base">
              <a:spcBef>
                <a:spcPct val="40000"/>
              </a:spcBef>
              <a:spcAft>
                <a:spcPct val="0"/>
              </a:spcAft>
              <a:buClr>
                <a:schemeClr val="tx2"/>
              </a:buClr>
              <a:buFont typeface="Wingdings 3" pitchFamily="18" charset="2"/>
              <a:defRPr sz="1200">
                <a:solidFill>
                  <a:schemeClr val="bg2"/>
                </a:solidFill>
                <a:latin typeface="+mj-lt"/>
                <a:cs typeface="Calibri" pitchFamily="34" charset="0"/>
              </a:defRPr>
            </a:lvl2pPr>
            <a:lvl3pPr marL="230188" indent="-227013" fontAlgn="base">
              <a:spcBef>
                <a:spcPct val="40000"/>
              </a:spcBef>
              <a:spcAft>
                <a:spcPct val="0"/>
              </a:spcAft>
              <a:buClr>
                <a:srgbClr val="0098C3"/>
              </a:buClr>
              <a:buSzPct val="90000"/>
              <a:buFont typeface="Wingdings 3" pitchFamily="18" charset="2"/>
              <a:buChar char=""/>
              <a:defRPr sz="1200">
                <a:solidFill>
                  <a:schemeClr val="bg2"/>
                </a:solidFill>
                <a:latin typeface="+mj-lt"/>
                <a:cs typeface="Calibri" pitchFamily="34" charset="0"/>
              </a:defRPr>
            </a:lvl3pPr>
            <a:lvl4pPr marL="460375" indent="-228600" fontAlgn="base">
              <a:spcBef>
                <a:spcPct val="20000"/>
              </a:spcBef>
              <a:spcAft>
                <a:spcPct val="0"/>
              </a:spcAft>
              <a:buClr>
                <a:srgbClr val="0098C3"/>
              </a:buClr>
              <a:buSzPct val="90000"/>
              <a:buFont typeface="Calibri" pitchFamily="34" charset="0"/>
              <a:buChar char="•"/>
              <a:defRPr sz="1200">
                <a:solidFill>
                  <a:schemeClr val="bg2"/>
                </a:solidFill>
                <a:latin typeface="+mj-lt"/>
                <a:cs typeface="Calibri" pitchFamily="34" charset="0"/>
              </a:defRPr>
            </a:lvl4pPr>
            <a:lvl5pPr marL="690563" indent="-228600" fontAlgn="base">
              <a:spcBef>
                <a:spcPct val="20000"/>
              </a:spcBef>
              <a:spcAft>
                <a:spcPct val="0"/>
              </a:spcAft>
              <a:buClr>
                <a:srgbClr val="0098C3"/>
              </a:buClr>
              <a:buFont typeface="Calibri" pitchFamily="34" charset="0"/>
              <a:buChar char="–"/>
              <a:defRPr sz="1200">
                <a:solidFill>
                  <a:schemeClr val="bg2"/>
                </a:solidFill>
                <a:latin typeface="+mj-lt"/>
                <a:cs typeface="Calibri" pitchFamily="34" charset="0"/>
              </a:defRPr>
            </a:lvl5pPr>
            <a:lvl6pPr marL="1147763" indent="-228600" fontAlgn="base">
              <a:spcBef>
                <a:spcPct val="20000"/>
              </a:spcBef>
              <a:spcAft>
                <a:spcPct val="0"/>
              </a:spcAft>
              <a:buClr>
                <a:srgbClr val="0098C3"/>
              </a:buClr>
              <a:buFont typeface="Calibri" pitchFamily="34" charset="0"/>
              <a:buChar char="–"/>
              <a:defRPr sz="1600"/>
            </a:lvl6pPr>
            <a:lvl7pPr marL="1604963" indent="-228600" fontAlgn="base">
              <a:spcBef>
                <a:spcPct val="20000"/>
              </a:spcBef>
              <a:spcAft>
                <a:spcPct val="0"/>
              </a:spcAft>
              <a:buClr>
                <a:srgbClr val="0098C3"/>
              </a:buClr>
              <a:buFont typeface="Calibri" pitchFamily="34" charset="0"/>
              <a:buChar char="–"/>
              <a:defRPr sz="1600"/>
            </a:lvl7pPr>
            <a:lvl8pPr marL="2062163" indent="-228600" fontAlgn="base">
              <a:spcBef>
                <a:spcPct val="20000"/>
              </a:spcBef>
              <a:spcAft>
                <a:spcPct val="0"/>
              </a:spcAft>
              <a:buClr>
                <a:srgbClr val="0098C3"/>
              </a:buClr>
              <a:buFont typeface="Calibri" pitchFamily="34" charset="0"/>
              <a:buChar char="–"/>
              <a:defRPr sz="1600"/>
            </a:lvl8pPr>
            <a:lvl9pPr marL="2519363" indent="-228600" fontAlgn="base">
              <a:spcBef>
                <a:spcPct val="20000"/>
              </a:spcBef>
              <a:spcAft>
                <a:spcPct val="0"/>
              </a:spcAft>
              <a:buClr>
                <a:srgbClr val="0098C3"/>
              </a:buClr>
              <a:buFont typeface="Calibri" pitchFamily="34" charset="0"/>
              <a:buChar char="–"/>
              <a:defRPr sz="1600"/>
            </a:lvl9pPr>
          </a:lstStyle>
          <a:p>
            <a:r>
              <a:rPr lang="en-US" sz="1200" dirty="0">
                <a:latin typeface="+mn-lt"/>
              </a:rPr>
              <a:t>Real Estate Equity Shares</a:t>
            </a:r>
            <a:endParaRPr lang="en-US" sz="1200" baseline="30000" dirty="0">
              <a:latin typeface="+mn-lt"/>
            </a:endParaRPr>
          </a:p>
        </p:txBody>
      </p:sp>
      <p:sp>
        <p:nvSpPr>
          <p:cNvPr id="26" name="Text Placeholder 2">
            <a:extLst>
              <a:ext uri="{FF2B5EF4-FFF2-40B4-BE49-F238E27FC236}">
                <a16:creationId xmlns:a16="http://schemas.microsoft.com/office/drawing/2014/main" id="{C0673CC6-8D59-46DC-939A-3313DF51A97A}"/>
              </a:ext>
            </a:extLst>
          </p:cNvPr>
          <p:cNvSpPr txBox="1">
            <a:spLocks/>
          </p:cNvSpPr>
          <p:nvPr>
            <p:custDataLst>
              <p:tags r:id="rId20"/>
            </p:custDataLst>
          </p:nvPr>
        </p:nvSpPr>
        <p:spPr bwMode="auto">
          <a:xfrm>
            <a:off x="6812316" y="2670043"/>
            <a:ext cx="2286000" cy="878576"/>
          </a:xfrm>
          <a:prstGeom prst="rect">
            <a:avLst/>
          </a:prstGeom>
          <a:solidFill>
            <a:srgbClr val="EAEAEA"/>
          </a:solidFill>
          <a:ln>
            <a:noFill/>
          </a:ln>
          <a:effectLst/>
        </p:spPr>
        <p:txBody>
          <a:bodyPr vert="horz" wrap="square" lIns="27432" tIns="27432" rIns="27432" bIns="27432" numCol="1" anchor="ctr" anchorCtr="0" compatLnSpc="1">
            <a:prstTxWarp prst="textNoShape">
              <a:avLst/>
            </a:prstTxWarp>
          </a:bodyPr>
          <a:lstStyle>
            <a:lvl1pPr algn="ctr" rtl="0" eaLnBrk="1" fontAlgn="base" hangingPunct="1">
              <a:spcBef>
                <a:spcPct val="100000"/>
              </a:spcBef>
              <a:spcAft>
                <a:spcPct val="20000"/>
              </a:spcAft>
              <a:defRPr sz="1400" b="1">
                <a:solidFill>
                  <a:srgbClr val="FFFFFF"/>
                </a:solidFill>
                <a:latin typeface="+mj-lt"/>
                <a:ea typeface="+mn-ea"/>
                <a:cs typeface="Calibri" pitchFamily="34" charset="0"/>
              </a:defRPr>
            </a:lvl1pPr>
            <a:lvl2pPr marL="1588" algn="l" rtl="0" eaLnBrk="1" fontAlgn="base" hangingPunct="1">
              <a:spcBef>
                <a:spcPct val="40000"/>
              </a:spcBef>
              <a:spcAft>
                <a:spcPct val="0"/>
              </a:spcAft>
              <a:buClr>
                <a:schemeClr val="tx2"/>
              </a:buClr>
              <a:buFont typeface="Wingdings 3" pitchFamily="18" charset="2"/>
              <a:defRPr sz="1600">
                <a:solidFill>
                  <a:schemeClr val="bg2"/>
                </a:solidFill>
                <a:latin typeface="+mj-lt"/>
                <a:cs typeface="Calibri" pitchFamily="34" charset="0"/>
              </a:defRPr>
            </a:lvl2pPr>
            <a:lvl3pPr marL="230188" indent="-227013" algn="l" rtl="0" eaLnBrk="1" fontAlgn="base" hangingPunct="1">
              <a:spcBef>
                <a:spcPct val="40000"/>
              </a:spcBef>
              <a:spcAft>
                <a:spcPct val="0"/>
              </a:spcAft>
              <a:buClr>
                <a:srgbClr val="0098C3"/>
              </a:buClr>
              <a:buSzPct val="90000"/>
              <a:buFont typeface="Wingdings 3" pitchFamily="18" charset="2"/>
              <a:buChar char=""/>
              <a:defRPr sz="1600">
                <a:solidFill>
                  <a:schemeClr val="bg2"/>
                </a:solidFill>
                <a:latin typeface="+mj-lt"/>
                <a:cs typeface="Calibri" pitchFamily="34" charset="0"/>
              </a:defRPr>
            </a:lvl3pPr>
            <a:lvl4pPr marL="460375" indent="-228600" algn="l" rtl="0" eaLnBrk="1" fontAlgn="base" hangingPunct="1">
              <a:spcBef>
                <a:spcPct val="20000"/>
              </a:spcBef>
              <a:spcAft>
                <a:spcPct val="0"/>
              </a:spcAft>
              <a:buClr>
                <a:srgbClr val="0098C3"/>
              </a:buClr>
              <a:buSzPct val="90000"/>
              <a:buFont typeface="Calibri" pitchFamily="34" charset="0"/>
              <a:buChar char="•"/>
              <a:defRPr sz="1600">
                <a:solidFill>
                  <a:schemeClr val="bg2"/>
                </a:solidFill>
                <a:latin typeface="+mj-lt"/>
                <a:cs typeface="Calibri" pitchFamily="34" charset="0"/>
              </a:defRPr>
            </a:lvl4pPr>
            <a:lvl5pPr marL="690563" indent="-228600" algn="l" rtl="0" eaLnBrk="1" fontAlgn="base" hangingPunct="1">
              <a:spcBef>
                <a:spcPct val="20000"/>
              </a:spcBef>
              <a:spcAft>
                <a:spcPct val="0"/>
              </a:spcAft>
              <a:buClr>
                <a:srgbClr val="0098C3"/>
              </a:buClr>
              <a:buFont typeface="Calibri" pitchFamily="34" charset="0"/>
              <a:buChar char="–"/>
              <a:defRPr sz="1600">
                <a:solidFill>
                  <a:schemeClr val="bg2"/>
                </a:solidFill>
                <a:latin typeface="+mj-lt"/>
                <a:cs typeface="Calibri" pitchFamily="34" charset="0"/>
              </a:defRPr>
            </a:lvl5pPr>
            <a:lvl6pPr marL="11477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6pPr>
            <a:lvl7pPr marL="16049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7pPr>
            <a:lvl8pPr marL="20621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8pPr>
            <a:lvl9pPr marL="25193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9pPr>
          </a:lstStyle>
          <a:p>
            <a:pPr marL="228600" indent="-228600" algn="l">
              <a:spcBef>
                <a:spcPts val="500"/>
              </a:spcBef>
              <a:spcAft>
                <a:spcPts val="0"/>
              </a:spcAft>
              <a:buClr>
                <a:srgbClr val="000000"/>
              </a:buClr>
              <a:buFont typeface="Wingdings 3" panose="05040102010807070707" pitchFamily="18" charset="2"/>
              <a:buChar char=""/>
              <a:defRPr/>
            </a:pPr>
            <a:r>
              <a:rPr lang="en-US" sz="1200" b="0" kern="0" dirty="0" smtClean="0">
                <a:solidFill>
                  <a:srgbClr val="000000"/>
                </a:solidFill>
                <a:latin typeface="+mn-lt"/>
              </a:rPr>
              <a:t>Usually grade </a:t>
            </a:r>
            <a:r>
              <a:rPr lang="en-US" sz="1200" b="0" kern="0" dirty="0">
                <a:solidFill>
                  <a:srgbClr val="000000"/>
                </a:solidFill>
                <a:latin typeface="+mn-lt"/>
              </a:rPr>
              <a:t>A / B assets with a mix of office / residential / retail </a:t>
            </a:r>
          </a:p>
          <a:p>
            <a:pPr marL="228600" indent="-228600" algn="l">
              <a:spcBef>
                <a:spcPts val="5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Multiple tenants across sectors</a:t>
            </a:r>
          </a:p>
        </p:txBody>
      </p:sp>
      <p:sp>
        <p:nvSpPr>
          <p:cNvPr id="27" name="Text Placeholder 2">
            <a:extLst>
              <a:ext uri="{FF2B5EF4-FFF2-40B4-BE49-F238E27FC236}">
                <a16:creationId xmlns:a16="http://schemas.microsoft.com/office/drawing/2014/main" id="{13831373-D6A7-4AD1-B7D4-C7DF7EADE4FB}"/>
              </a:ext>
            </a:extLst>
          </p:cNvPr>
          <p:cNvSpPr txBox="1">
            <a:spLocks/>
          </p:cNvSpPr>
          <p:nvPr>
            <p:custDataLst>
              <p:tags r:id="rId21"/>
            </p:custDataLst>
          </p:nvPr>
        </p:nvSpPr>
        <p:spPr bwMode="auto">
          <a:xfrm>
            <a:off x="6812316" y="4355305"/>
            <a:ext cx="2286000" cy="457200"/>
          </a:xfrm>
          <a:prstGeom prst="rect">
            <a:avLst/>
          </a:prstGeom>
          <a:solidFill>
            <a:srgbClr val="EAEAEA"/>
          </a:solidFill>
          <a:ln>
            <a:noFill/>
          </a:ln>
          <a:effectLst/>
        </p:spPr>
        <p:txBody>
          <a:bodyPr vert="horz" wrap="square" lIns="27432" tIns="27432" rIns="27432" bIns="27432" numCol="1" anchor="ctr" anchorCtr="0" compatLnSpc="1">
            <a:prstTxWarp prst="textNoShape">
              <a:avLst/>
            </a:prstTxWarp>
          </a:bodyPr>
          <a:lstStyle>
            <a:lvl1pPr algn="ctr" rtl="0" eaLnBrk="1" fontAlgn="base" hangingPunct="1">
              <a:spcBef>
                <a:spcPct val="100000"/>
              </a:spcBef>
              <a:spcAft>
                <a:spcPct val="20000"/>
              </a:spcAft>
              <a:defRPr sz="1400" b="1">
                <a:solidFill>
                  <a:srgbClr val="FFFFFF"/>
                </a:solidFill>
                <a:latin typeface="+mj-lt"/>
                <a:ea typeface="+mn-ea"/>
                <a:cs typeface="Calibri" pitchFamily="34" charset="0"/>
              </a:defRPr>
            </a:lvl1pPr>
            <a:lvl2pPr marL="1588" algn="l" rtl="0" eaLnBrk="1" fontAlgn="base" hangingPunct="1">
              <a:spcBef>
                <a:spcPct val="40000"/>
              </a:spcBef>
              <a:spcAft>
                <a:spcPct val="0"/>
              </a:spcAft>
              <a:buClr>
                <a:schemeClr val="tx2"/>
              </a:buClr>
              <a:buFont typeface="Wingdings 3" pitchFamily="18" charset="2"/>
              <a:defRPr sz="1600">
                <a:solidFill>
                  <a:schemeClr val="bg2"/>
                </a:solidFill>
                <a:latin typeface="+mj-lt"/>
                <a:cs typeface="Calibri" pitchFamily="34" charset="0"/>
              </a:defRPr>
            </a:lvl2pPr>
            <a:lvl3pPr marL="230188" indent="-227013" algn="l" rtl="0" eaLnBrk="1" fontAlgn="base" hangingPunct="1">
              <a:spcBef>
                <a:spcPct val="40000"/>
              </a:spcBef>
              <a:spcAft>
                <a:spcPct val="0"/>
              </a:spcAft>
              <a:buClr>
                <a:srgbClr val="0098C3"/>
              </a:buClr>
              <a:buSzPct val="90000"/>
              <a:buFont typeface="Wingdings 3" pitchFamily="18" charset="2"/>
              <a:buChar char=""/>
              <a:defRPr sz="1600">
                <a:solidFill>
                  <a:schemeClr val="bg2"/>
                </a:solidFill>
                <a:latin typeface="+mj-lt"/>
                <a:cs typeface="Calibri" pitchFamily="34" charset="0"/>
              </a:defRPr>
            </a:lvl3pPr>
            <a:lvl4pPr marL="460375" indent="-228600" algn="l" rtl="0" eaLnBrk="1" fontAlgn="base" hangingPunct="1">
              <a:spcBef>
                <a:spcPct val="20000"/>
              </a:spcBef>
              <a:spcAft>
                <a:spcPct val="0"/>
              </a:spcAft>
              <a:buClr>
                <a:srgbClr val="0098C3"/>
              </a:buClr>
              <a:buSzPct val="90000"/>
              <a:buFont typeface="Calibri" pitchFamily="34" charset="0"/>
              <a:buChar char="•"/>
              <a:defRPr sz="1600">
                <a:solidFill>
                  <a:schemeClr val="bg2"/>
                </a:solidFill>
                <a:latin typeface="+mj-lt"/>
                <a:cs typeface="Calibri" pitchFamily="34" charset="0"/>
              </a:defRPr>
            </a:lvl4pPr>
            <a:lvl5pPr marL="690563" indent="-228600" algn="l" rtl="0" eaLnBrk="1" fontAlgn="base" hangingPunct="1">
              <a:spcBef>
                <a:spcPct val="20000"/>
              </a:spcBef>
              <a:spcAft>
                <a:spcPct val="0"/>
              </a:spcAft>
              <a:buClr>
                <a:srgbClr val="0098C3"/>
              </a:buClr>
              <a:buFont typeface="Calibri" pitchFamily="34" charset="0"/>
              <a:buChar char="–"/>
              <a:defRPr sz="1600">
                <a:solidFill>
                  <a:schemeClr val="bg2"/>
                </a:solidFill>
                <a:latin typeface="+mj-lt"/>
                <a:cs typeface="Calibri" pitchFamily="34" charset="0"/>
              </a:defRPr>
            </a:lvl5pPr>
            <a:lvl6pPr marL="11477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6pPr>
            <a:lvl7pPr marL="16049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7pPr>
            <a:lvl8pPr marL="20621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8pPr>
            <a:lvl9pPr marL="25193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9pPr>
          </a:lstStyle>
          <a:p>
            <a:pPr marL="228600" indent="-228600" algn="l">
              <a:spcBef>
                <a:spcPts val="5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Dividends are </a:t>
            </a:r>
            <a:r>
              <a:rPr lang="en-US" sz="1200" b="0" kern="0" dirty="0" smtClean="0">
                <a:solidFill>
                  <a:srgbClr val="000000"/>
                </a:solidFill>
                <a:latin typeface="+mn-lt"/>
              </a:rPr>
              <a:t>taxable</a:t>
            </a:r>
            <a:endParaRPr lang="en-US" sz="1200" b="0" kern="0" dirty="0">
              <a:solidFill>
                <a:srgbClr val="000000"/>
              </a:solidFill>
              <a:latin typeface="+mn-lt"/>
            </a:endParaRPr>
          </a:p>
        </p:txBody>
      </p:sp>
      <p:sp>
        <p:nvSpPr>
          <p:cNvPr id="28" name="Text Placeholder 2">
            <a:extLst>
              <a:ext uri="{FF2B5EF4-FFF2-40B4-BE49-F238E27FC236}">
                <a16:creationId xmlns:a16="http://schemas.microsoft.com/office/drawing/2014/main" id="{5FF58A6A-7793-4C53-94F7-19134C07A7D7}"/>
              </a:ext>
            </a:extLst>
          </p:cNvPr>
          <p:cNvSpPr txBox="1">
            <a:spLocks/>
          </p:cNvSpPr>
          <p:nvPr>
            <p:custDataLst>
              <p:tags r:id="rId22"/>
            </p:custDataLst>
          </p:nvPr>
        </p:nvSpPr>
        <p:spPr bwMode="auto">
          <a:xfrm>
            <a:off x="6812316" y="5344871"/>
            <a:ext cx="2286000" cy="457200"/>
          </a:xfrm>
          <a:prstGeom prst="rect">
            <a:avLst/>
          </a:prstGeom>
          <a:solidFill>
            <a:srgbClr val="EAEAEA"/>
          </a:solidFill>
          <a:ln>
            <a:noFill/>
          </a:ln>
          <a:effectLst/>
        </p:spPr>
        <p:txBody>
          <a:bodyPr vert="horz" wrap="square" lIns="27432" tIns="27432" rIns="27432" bIns="27432" numCol="1" anchor="ctr" anchorCtr="0" compatLnSpc="1">
            <a:prstTxWarp prst="textNoShape">
              <a:avLst/>
            </a:prstTxWarp>
          </a:bodyPr>
          <a:lstStyle>
            <a:lvl1pPr algn="ctr" rtl="0" eaLnBrk="1" fontAlgn="base" hangingPunct="1">
              <a:spcBef>
                <a:spcPct val="100000"/>
              </a:spcBef>
              <a:spcAft>
                <a:spcPct val="20000"/>
              </a:spcAft>
              <a:defRPr sz="1400" b="1">
                <a:solidFill>
                  <a:srgbClr val="FFFFFF"/>
                </a:solidFill>
                <a:latin typeface="+mj-lt"/>
                <a:ea typeface="+mn-ea"/>
                <a:cs typeface="Calibri" pitchFamily="34" charset="0"/>
              </a:defRPr>
            </a:lvl1pPr>
            <a:lvl2pPr marL="1588" algn="l" rtl="0" eaLnBrk="1" fontAlgn="base" hangingPunct="1">
              <a:spcBef>
                <a:spcPct val="40000"/>
              </a:spcBef>
              <a:spcAft>
                <a:spcPct val="0"/>
              </a:spcAft>
              <a:buClr>
                <a:schemeClr val="tx2"/>
              </a:buClr>
              <a:buFont typeface="Wingdings 3" pitchFamily="18" charset="2"/>
              <a:defRPr sz="1600">
                <a:solidFill>
                  <a:schemeClr val="bg2"/>
                </a:solidFill>
                <a:latin typeface="+mj-lt"/>
                <a:cs typeface="Calibri" pitchFamily="34" charset="0"/>
              </a:defRPr>
            </a:lvl2pPr>
            <a:lvl3pPr marL="230188" indent="-227013" algn="l" rtl="0" eaLnBrk="1" fontAlgn="base" hangingPunct="1">
              <a:spcBef>
                <a:spcPct val="40000"/>
              </a:spcBef>
              <a:spcAft>
                <a:spcPct val="0"/>
              </a:spcAft>
              <a:buClr>
                <a:srgbClr val="0098C3"/>
              </a:buClr>
              <a:buSzPct val="90000"/>
              <a:buFont typeface="Wingdings 3" pitchFamily="18" charset="2"/>
              <a:buChar char=""/>
              <a:defRPr sz="1600">
                <a:solidFill>
                  <a:schemeClr val="bg2"/>
                </a:solidFill>
                <a:latin typeface="+mj-lt"/>
                <a:cs typeface="Calibri" pitchFamily="34" charset="0"/>
              </a:defRPr>
            </a:lvl3pPr>
            <a:lvl4pPr marL="460375" indent="-228600" algn="l" rtl="0" eaLnBrk="1" fontAlgn="base" hangingPunct="1">
              <a:spcBef>
                <a:spcPct val="20000"/>
              </a:spcBef>
              <a:spcAft>
                <a:spcPct val="0"/>
              </a:spcAft>
              <a:buClr>
                <a:srgbClr val="0098C3"/>
              </a:buClr>
              <a:buSzPct val="90000"/>
              <a:buFont typeface="Calibri" pitchFamily="34" charset="0"/>
              <a:buChar char="•"/>
              <a:defRPr sz="1600">
                <a:solidFill>
                  <a:schemeClr val="bg2"/>
                </a:solidFill>
                <a:latin typeface="+mj-lt"/>
                <a:cs typeface="Calibri" pitchFamily="34" charset="0"/>
              </a:defRPr>
            </a:lvl4pPr>
            <a:lvl5pPr marL="690563" indent="-228600" algn="l" rtl="0" eaLnBrk="1" fontAlgn="base" hangingPunct="1">
              <a:spcBef>
                <a:spcPct val="20000"/>
              </a:spcBef>
              <a:spcAft>
                <a:spcPct val="0"/>
              </a:spcAft>
              <a:buClr>
                <a:srgbClr val="0098C3"/>
              </a:buClr>
              <a:buFont typeface="Calibri" pitchFamily="34" charset="0"/>
              <a:buChar char="–"/>
              <a:defRPr sz="1600">
                <a:solidFill>
                  <a:schemeClr val="bg2"/>
                </a:solidFill>
                <a:latin typeface="+mj-lt"/>
                <a:cs typeface="Calibri" pitchFamily="34" charset="0"/>
              </a:defRPr>
            </a:lvl5pPr>
            <a:lvl6pPr marL="11477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6pPr>
            <a:lvl7pPr marL="16049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7pPr>
            <a:lvl8pPr marL="20621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8pPr>
            <a:lvl9pPr marL="25193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9pPr>
          </a:lstStyle>
          <a:p>
            <a:pPr marL="228600" indent="-228600" algn="l">
              <a:spcBef>
                <a:spcPts val="5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Lower than REIT standards</a:t>
            </a:r>
          </a:p>
        </p:txBody>
      </p:sp>
      <p:sp>
        <p:nvSpPr>
          <p:cNvPr id="29" name="Text Placeholder 2">
            <a:extLst>
              <a:ext uri="{FF2B5EF4-FFF2-40B4-BE49-F238E27FC236}">
                <a16:creationId xmlns:a16="http://schemas.microsoft.com/office/drawing/2014/main" id="{578B59B5-77D6-4F67-847E-EC11CAB55FD3}"/>
              </a:ext>
            </a:extLst>
          </p:cNvPr>
          <p:cNvSpPr txBox="1">
            <a:spLocks/>
          </p:cNvSpPr>
          <p:nvPr>
            <p:custDataLst>
              <p:tags r:id="rId23"/>
            </p:custDataLst>
          </p:nvPr>
        </p:nvSpPr>
        <p:spPr bwMode="auto">
          <a:xfrm>
            <a:off x="6812316" y="3586202"/>
            <a:ext cx="2286000" cy="731520"/>
          </a:xfrm>
          <a:prstGeom prst="rect">
            <a:avLst/>
          </a:prstGeom>
          <a:solidFill>
            <a:srgbClr val="EAEAEA"/>
          </a:solidFill>
          <a:ln>
            <a:noFill/>
          </a:ln>
          <a:effectLst/>
        </p:spPr>
        <p:txBody>
          <a:bodyPr vert="horz" wrap="square" lIns="27432" tIns="27432" rIns="27432" bIns="27432" numCol="1" anchor="ctr" anchorCtr="0" compatLnSpc="1">
            <a:prstTxWarp prst="textNoShape">
              <a:avLst/>
            </a:prstTxWarp>
          </a:bodyPr>
          <a:lstStyle>
            <a:lvl1pPr algn="ctr" rtl="0" eaLnBrk="1" fontAlgn="base" hangingPunct="1">
              <a:spcBef>
                <a:spcPct val="100000"/>
              </a:spcBef>
              <a:spcAft>
                <a:spcPct val="20000"/>
              </a:spcAft>
              <a:defRPr sz="1400" b="1">
                <a:solidFill>
                  <a:srgbClr val="FFFFFF"/>
                </a:solidFill>
                <a:latin typeface="+mj-lt"/>
                <a:ea typeface="+mn-ea"/>
                <a:cs typeface="Calibri" pitchFamily="34" charset="0"/>
              </a:defRPr>
            </a:lvl1pPr>
            <a:lvl2pPr marL="1588" algn="l" rtl="0" eaLnBrk="1" fontAlgn="base" hangingPunct="1">
              <a:spcBef>
                <a:spcPct val="40000"/>
              </a:spcBef>
              <a:spcAft>
                <a:spcPct val="0"/>
              </a:spcAft>
              <a:buClr>
                <a:schemeClr val="tx2"/>
              </a:buClr>
              <a:buFont typeface="Wingdings 3" pitchFamily="18" charset="2"/>
              <a:defRPr sz="1600">
                <a:solidFill>
                  <a:schemeClr val="bg2"/>
                </a:solidFill>
                <a:latin typeface="+mj-lt"/>
                <a:cs typeface="Calibri" pitchFamily="34" charset="0"/>
              </a:defRPr>
            </a:lvl2pPr>
            <a:lvl3pPr marL="230188" indent="-227013" algn="l" rtl="0" eaLnBrk="1" fontAlgn="base" hangingPunct="1">
              <a:spcBef>
                <a:spcPct val="40000"/>
              </a:spcBef>
              <a:spcAft>
                <a:spcPct val="0"/>
              </a:spcAft>
              <a:buClr>
                <a:srgbClr val="0098C3"/>
              </a:buClr>
              <a:buSzPct val="90000"/>
              <a:buFont typeface="Wingdings 3" pitchFamily="18" charset="2"/>
              <a:buChar char=""/>
              <a:defRPr sz="1600">
                <a:solidFill>
                  <a:schemeClr val="bg2"/>
                </a:solidFill>
                <a:latin typeface="+mj-lt"/>
                <a:cs typeface="Calibri" pitchFamily="34" charset="0"/>
              </a:defRPr>
            </a:lvl3pPr>
            <a:lvl4pPr marL="460375" indent="-228600" algn="l" rtl="0" eaLnBrk="1" fontAlgn="base" hangingPunct="1">
              <a:spcBef>
                <a:spcPct val="20000"/>
              </a:spcBef>
              <a:spcAft>
                <a:spcPct val="0"/>
              </a:spcAft>
              <a:buClr>
                <a:srgbClr val="0098C3"/>
              </a:buClr>
              <a:buSzPct val="90000"/>
              <a:buFont typeface="Calibri" pitchFamily="34" charset="0"/>
              <a:buChar char="•"/>
              <a:defRPr sz="1600">
                <a:solidFill>
                  <a:schemeClr val="bg2"/>
                </a:solidFill>
                <a:latin typeface="+mj-lt"/>
                <a:cs typeface="Calibri" pitchFamily="34" charset="0"/>
              </a:defRPr>
            </a:lvl4pPr>
            <a:lvl5pPr marL="690563" indent="-228600" algn="l" rtl="0" eaLnBrk="1" fontAlgn="base" hangingPunct="1">
              <a:spcBef>
                <a:spcPct val="20000"/>
              </a:spcBef>
              <a:spcAft>
                <a:spcPct val="0"/>
              </a:spcAft>
              <a:buClr>
                <a:srgbClr val="0098C3"/>
              </a:buClr>
              <a:buFont typeface="Calibri" pitchFamily="34" charset="0"/>
              <a:buChar char="–"/>
              <a:defRPr sz="1600">
                <a:solidFill>
                  <a:schemeClr val="bg2"/>
                </a:solidFill>
                <a:latin typeface="+mj-lt"/>
                <a:cs typeface="Calibri" pitchFamily="34" charset="0"/>
              </a:defRPr>
            </a:lvl5pPr>
            <a:lvl6pPr marL="11477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6pPr>
            <a:lvl7pPr marL="16049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7pPr>
            <a:lvl8pPr marL="20621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8pPr>
            <a:lvl9pPr marL="25193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9pPr>
          </a:lstStyle>
          <a:p>
            <a:pPr marL="228600" indent="-228600" algn="l">
              <a:spcBef>
                <a:spcPts val="5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Returns driven by capital appreciation and dividends (NOT mandatory)</a:t>
            </a:r>
          </a:p>
        </p:txBody>
      </p:sp>
      <p:sp>
        <p:nvSpPr>
          <p:cNvPr id="30" name="Content Placeholder 3">
            <a:extLst>
              <a:ext uri="{FF2B5EF4-FFF2-40B4-BE49-F238E27FC236}">
                <a16:creationId xmlns:a16="http://schemas.microsoft.com/office/drawing/2014/main" id="{1B761EA5-8FAA-4459-BB41-2568C39AD263}"/>
              </a:ext>
            </a:extLst>
          </p:cNvPr>
          <p:cNvSpPr txBox="1">
            <a:spLocks/>
          </p:cNvSpPr>
          <p:nvPr>
            <p:custDataLst>
              <p:tags r:id="rId24"/>
            </p:custDataLst>
          </p:nvPr>
        </p:nvSpPr>
        <p:spPr bwMode="auto">
          <a:xfrm>
            <a:off x="806377" y="5839655"/>
            <a:ext cx="1245267" cy="457200"/>
          </a:xfrm>
          <a:prstGeom prst="rect">
            <a:avLst/>
          </a:prstGeom>
          <a:solidFill>
            <a:srgbClr val="646464"/>
          </a:solidFill>
          <a:ln>
            <a:noFill/>
          </a:ln>
          <a:effectLst/>
        </p:spPr>
        <p:txBody>
          <a:bodyPr vert="horz" wrap="square" lIns="45720" tIns="45720" rIns="45720" bIns="45720" numCol="1" anchor="ctr" anchorCtr="0" compatLnSpc="1">
            <a:prstTxWarp prst="textNoShape">
              <a:avLst/>
            </a:prstTxWarp>
          </a:bodyPr>
          <a:lstStyle>
            <a:defPPr>
              <a:defRPr lang="en-US"/>
            </a:defPPr>
            <a:lvl1pPr algn="ctr" fontAlgn="base">
              <a:spcBef>
                <a:spcPct val="100000"/>
              </a:spcBef>
              <a:spcAft>
                <a:spcPct val="20000"/>
              </a:spcAft>
              <a:defRPr sz="1100" b="1" kern="0">
                <a:solidFill>
                  <a:srgbClr val="FFFFFF"/>
                </a:solidFill>
                <a:latin typeface="+mj-lt"/>
                <a:cs typeface="Calibri" pitchFamily="34" charset="0"/>
              </a:defRPr>
            </a:lvl1pPr>
            <a:lvl2pPr marL="1588" fontAlgn="base">
              <a:spcBef>
                <a:spcPct val="40000"/>
              </a:spcBef>
              <a:spcAft>
                <a:spcPct val="0"/>
              </a:spcAft>
              <a:buClr>
                <a:schemeClr val="tx2"/>
              </a:buClr>
              <a:buFont typeface="Wingdings 3" pitchFamily="18" charset="2"/>
              <a:defRPr sz="1200">
                <a:solidFill>
                  <a:schemeClr val="bg2"/>
                </a:solidFill>
                <a:latin typeface="+mj-lt"/>
                <a:cs typeface="Calibri" pitchFamily="34" charset="0"/>
              </a:defRPr>
            </a:lvl2pPr>
            <a:lvl3pPr marL="230188" indent="-227013" fontAlgn="base">
              <a:spcBef>
                <a:spcPct val="40000"/>
              </a:spcBef>
              <a:spcAft>
                <a:spcPct val="0"/>
              </a:spcAft>
              <a:buClr>
                <a:srgbClr val="0098C3"/>
              </a:buClr>
              <a:buSzPct val="90000"/>
              <a:buFont typeface="Wingdings 3" pitchFamily="18" charset="2"/>
              <a:buChar char=""/>
              <a:defRPr sz="1200">
                <a:solidFill>
                  <a:schemeClr val="bg2"/>
                </a:solidFill>
                <a:latin typeface="+mj-lt"/>
                <a:cs typeface="Calibri" pitchFamily="34" charset="0"/>
              </a:defRPr>
            </a:lvl3pPr>
            <a:lvl4pPr marL="460375" indent="-228600" fontAlgn="base">
              <a:spcBef>
                <a:spcPct val="20000"/>
              </a:spcBef>
              <a:spcAft>
                <a:spcPct val="0"/>
              </a:spcAft>
              <a:buClr>
                <a:srgbClr val="0098C3"/>
              </a:buClr>
              <a:buSzPct val="90000"/>
              <a:buFont typeface="Calibri" pitchFamily="34" charset="0"/>
              <a:buChar char="•"/>
              <a:defRPr sz="1200">
                <a:solidFill>
                  <a:schemeClr val="bg2"/>
                </a:solidFill>
                <a:latin typeface="+mj-lt"/>
                <a:cs typeface="Calibri" pitchFamily="34" charset="0"/>
              </a:defRPr>
            </a:lvl4pPr>
            <a:lvl5pPr marL="690563" indent="-228600" fontAlgn="base">
              <a:spcBef>
                <a:spcPct val="20000"/>
              </a:spcBef>
              <a:spcAft>
                <a:spcPct val="0"/>
              </a:spcAft>
              <a:buClr>
                <a:srgbClr val="0098C3"/>
              </a:buClr>
              <a:buFont typeface="Calibri" pitchFamily="34" charset="0"/>
              <a:buChar char="–"/>
              <a:defRPr sz="1200">
                <a:solidFill>
                  <a:schemeClr val="bg2"/>
                </a:solidFill>
                <a:latin typeface="+mj-lt"/>
                <a:cs typeface="Calibri" pitchFamily="34" charset="0"/>
              </a:defRPr>
            </a:lvl5pPr>
            <a:lvl6pPr marL="1147763" indent="-228600" fontAlgn="base">
              <a:spcBef>
                <a:spcPct val="20000"/>
              </a:spcBef>
              <a:spcAft>
                <a:spcPct val="0"/>
              </a:spcAft>
              <a:buClr>
                <a:srgbClr val="0098C3"/>
              </a:buClr>
              <a:buFont typeface="Calibri" pitchFamily="34" charset="0"/>
              <a:buChar char="–"/>
              <a:defRPr sz="1600"/>
            </a:lvl6pPr>
            <a:lvl7pPr marL="1604963" indent="-228600" fontAlgn="base">
              <a:spcBef>
                <a:spcPct val="20000"/>
              </a:spcBef>
              <a:spcAft>
                <a:spcPct val="0"/>
              </a:spcAft>
              <a:buClr>
                <a:srgbClr val="0098C3"/>
              </a:buClr>
              <a:buFont typeface="Calibri" pitchFamily="34" charset="0"/>
              <a:buChar char="–"/>
              <a:defRPr sz="1600"/>
            </a:lvl7pPr>
            <a:lvl8pPr marL="2062163" indent="-228600" fontAlgn="base">
              <a:spcBef>
                <a:spcPct val="20000"/>
              </a:spcBef>
              <a:spcAft>
                <a:spcPct val="0"/>
              </a:spcAft>
              <a:buClr>
                <a:srgbClr val="0098C3"/>
              </a:buClr>
              <a:buFont typeface="Calibri" pitchFamily="34" charset="0"/>
              <a:buChar char="–"/>
              <a:defRPr sz="1600"/>
            </a:lvl8pPr>
            <a:lvl9pPr marL="2519363" indent="-228600" fontAlgn="base">
              <a:spcBef>
                <a:spcPct val="20000"/>
              </a:spcBef>
              <a:spcAft>
                <a:spcPct val="0"/>
              </a:spcAft>
              <a:buClr>
                <a:srgbClr val="0098C3"/>
              </a:buClr>
              <a:buFont typeface="Calibri" pitchFamily="34" charset="0"/>
              <a:buChar char="–"/>
              <a:defRPr sz="1600"/>
            </a:lvl9pPr>
          </a:lstStyle>
          <a:p>
            <a:pPr>
              <a:spcBef>
                <a:spcPts val="0"/>
              </a:spcBef>
              <a:defRPr/>
            </a:pPr>
            <a:r>
              <a:rPr lang="en-US" sz="1200" dirty="0">
                <a:solidFill>
                  <a:schemeClr val="bg1"/>
                </a:solidFill>
                <a:latin typeface="+mn-lt"/>
              </a:rPr>
              <a:t>Risk Profile</a:t>
            </a:r>
          </a:p>
        </p:txBody>
      </p:sp>
      <p:sp>
        <p:nvSpPr>
          <p:cNvPr id="31" name="Text Placeholder 2">
            <a:extLst>
              <a:ext uri="{FF2B5EF4-FFF2-40B4-BE49-F238E27FC236}">
                <a16:creationId xmlns:a16="http://schemas.microsoft.com/office/drawing/2014/main" id="{7A008EE5-C4FB-46E8-B69E-EEB47E03C8C6}"/>
              </a:ext>
            </a:extLst>
          </p:cNvPr>
          <p:cNvSpPr txBox="1">
            <a:spLocks/>
          </p:cNvSpPr>
          <p:nvPr>
            <p:custDataLst>
              <p:tags r:id="rId25"/>
            </p:custDataLst>
          </p:nvPr>
        </p:nvSpPr>
        <p:spPr bwMode="auto">
          <a:xfrm>
            <a:off x="2112326" y="5839655"/>
            <a:ext cx="2286000" cy="457200"/>
          </a:xfrm>
          <a:prstGeom prst="rect">
            <a:avLst/>
          </a:prstGeom>
          <a:solidFill>
            <a:srgbClr val="EAEAEA"/>
          </a:solidFill>
          <a:ln>
            <a:noFill/>
          </a:ln>
          <a:effectLst/>
        </p:spPr>
        <p:txBody>
          <a:bodyPr vert="horz" wrap="square" lIns="27432" tIns="27432" rIns="27432" bIns="27432" numCol="1" anchor="ctr" anchorCtr="0" compatLnSpc="1">
            <a:prstTxWarp prst="textNoShape">
              <a:avLst/>
            </a:prstTxWarp>
          </a:bodyPr>
          <a:lstStyle>
            <a:defPPr>
              <a:defRPr lang="en-US"/>
            </a:defPPr>
            <a:lvl1pPr marL="228600" marR="0" lvl="0" indent="-228600" defTabSz="914400" fontAlgn="base">
              <a:lnSpc>
                <a:spcPct val="100000"/>
              </a:lnSpc>
              <a:spcBef>
                <a:spcPts val="500"/>
              </a:spcBef>
              <a:spcAft>
                <a:spcPts val="0"/>
              </a:spcAft>
              <a:buClr>
                <a:srgbClr val="000000"/>
              </a:buClr>
              <a:buSzTx/>
              <a:buFont typeface="Wingdings 3" panose="05040102010807070707" pitchFamily="18" charset="2"/>
              <a:buChar char=""/>
              <a:tabLst/>
              <a:defRPr sz="1200" b="0" kern="0">
                <a:solidFill>
                  <a:srgbClr val="000000"/>
                </a:solidFill>
                <a:cs typeface="Calibri" pitchFamily="34" charset="0"/>
              </a:defRPr>
            </a:lvl1pPr>
            <a:lvl2pPr marL="1588" fontAlgn="base">
              <a:spcBef>
                <a:spcPct val="40000"/>
              </a:spcBef>
              <a:spcAft>
                <a:spcPct val="0"/>
              </a:spcAft>
              <a:buClr>
                <a:schemeClr val="tx2"/>
              </a:buClr>
              <a:buFont typeface="Wingdings 3" pitchFamily="18" charset="2"/>
              <a:defRPr sz="1600">
                <a:solidFill>
                  <a:schemeClr val="bg2"/>
                </a:solidFill>
                <a:latin typeface="+mj-lt"/>
                <a:cs typeface="Calibri" pitchFamily="34" charset="0"/>
              </a:defRPr>
            </a:lvl2pPr>
            <a:lvl3pPr marL="230188" indent="-227013" fontAlgn="base">
              <a:spcBef>
                <a:spcPct val="40000"/>
              </a:spcBef>
              <a:spcAft>
                <a:spcPct val="0"/>
              </a:spcAft>
              <a:buClr>
                <a:srgbClr val="0098C3"/>
              </a:buClr>
              <a:buSzPct val="90000"/>
              <a:buFont typeface="Wingdings 3" pitchFamily="18" charset="2"/>
              <a:buChar char=""/>
              <a:defRPr sz="1600">
                <a:solidFill>
                  <a:schemeClr val="bg2"/>
                </a:solidFill>
                <a:latin typeface="+mj-lt"/>
                <a:cs typeface="Calibri" pitchFamily="34" charset="0"/>
              </a:defRPr>
            </a:lvl3pPr>
            <a:lvl4pPr marL="460375" indent="-228600" fontAlgn="base">
              <a:spcBef>
                <a:spcPct val="20000"/>
              </a:spcBef>
              <a:spcAft>
                <a:spcPct val="0"/>
              </a:spcAft>
              <a:buClr>
                <a:srgbClr val="0098C3"/>
              </a:buClr>
              <a:buSzPct val="90000"/>
              <a:buFont typeface="Calibri" pitchFamily="34" charset="0"/>
              <a:buChar char="•"/>
              <a:defRPr sz="1600">
                <a:solidFill>
                  <a:schemeClr val="bg2"/>
                </a:solidFill>
                <a:latin typeface="+mj-lt"/>
                <a:cs typeface="Calibri" pitchFamily="34" charset="0"/>
              </a:defRPr>
            </a:lvl4pPr>
            <a:lvl5pPr marL="690563" indent="-228600" fontAlgn="base">
              <a:spcBef>
                <a:spcPct val="20000"/>
              </a:spcBef>
              <a:spcAft>
                <a:spcPct val="0"/>
              </a:spcAft>
              <a:buClr>
                <a:srgbClr val="0098C3"/>
              </a:buClr>
              <a:buFont typeface="Calibri" pitchFamily="34" charset="0"/>
              <a:buChar char="–"/>
              <a:defRPr sz="1600">
                <a:solidFill>
                  <a:schemeClr val="bg2"/>
                </a:solidFill>
                <a:latin typeface="+mj-lt"/>
                <a:cs typeface="Calibri" pitchFamily="34" charset="0"/>
              </a:defRPr>
            </a:lvl5pPr>
            <a:lvl6pPr marL="1147763" indent="-228600" fontAlgn="base">
              <a:spcBef>
                <a:spcPct val="20000"/>
              </a:spcBef>
              <a:spcAft>
                <a:spcPct val="0"/>
              </a:spcAft>
              <a:buClr>
                <a:srgbClr val="0098C3"/>
              </a:buClr>
              <a:buFont typeface="Calibri" pitchFamily="34" charset="0"/>
              <a:buChar char="–"/>
              <a:defRPr sz="1600"/>
            </a:lvl6pPr>
            <a:lvl7pPr marL="1604963" indent="-228600" fontAlgn="base">
              <a:spcBef>
                <a:spcPct val="20000"/>
              </a:spcBef>
              <a:spcAft>
                <a:spcPct val="0"/>
              </a:spcAft>
              <a:buClr>
                <a:srgbClr val="0098C3"/>
              </a:buClr>
              <a:buFont typeface="Calibri" pitchFamily="34" charset="0"/>
              <a:buChar char="–"/>
              <a:defRPr sz="1600"/>
            </a:lvl7pPr>
            <a:lvl8pPr marL="2062163" indent="-228600" fontAlgn="base">
              <a:spcBef>
                <a:spcPct val="20000"/>
              </a:spcBef>
              <a:spcAft>
                <a:spcPct val="0"/>
              </a:spcAft>
              <a:buClr>
                <a:srgbClr val="0098C3"/>
              </a:buClr>
              <a:buFont typeface="Calibri" pitchFamily="34" charset="0"/>
              <a:buChar char="–"/>
              <a:defRPr sz="1600"/>
            </a:lvl8pPr>
            <a:lvl9pPr marL="2519363" indent="-228600" fontAlgn="base">
              <a:spcBef>
                <a:spcPct val="20000"/>
              </a:spcBef>
              <a:spcAft>
                <a:spcPct val="0"/>
              </a:spcAft>
              <a:buClr>
                <a:srgbClr val="0098C3"/>
              </a:buClr>
              <a:buFont typeface="Calibri" pitchFamily="34" charset="0"/>
              <a:buChar char="–"/>
              <a:defRPr sz="1600"/>
            </a:lvl9pPr>
          </a:lstStyle>
          <a:p>
            <a:r>
              <a:rPr lang="en-US" dirty="0"/>
              <a:t>Lower than other commercial real estate vehicles</a:t>
            </a:r>
          </a:p>
        </p:txBody>
      </p:sp>
      <p:sp>
        <p:nvSpPr>
          <p:cNvPr id="32" name="Text Placeholder 2">
            <a:extLst>
              <a:ext uri="{FF2B5EF4-FFF2-40B4-BE49-F238E27FC236}">
                <a16:creationId xmlns:a16="http://schemas.microsoft.com/office/drawing/2014/main" id="{13A7A224-F477-4E6D-868E-75049DA63E3B}"/>
              </a:ext>
            </a:extLst>
          </p:cNvPr>
          <p:cNvSpPr txBox="1">
            <a:spLocks/>
          </p:cNvSpPr>
          <p:nvPr>
            <p:custDataLst>
              <p:tags r:id="rId26"/>
            </p:custDataLst>
          </p:nvPr>
        </p:nvSpPr>
        <p:spPr bwMode="auto">
          <a:xfrm>
            <a:off x="4459009" y="5839655"/>
            <a:ext cx="2286000" cy="457200"/>
          </a:xfrm>
          <a:prstGeom prst="rect">
            <a:avLst/>
          </a:prstGeom>
          <a:solidFill>
            <a:srgbClr val="EAEAEA"/>
          </a:solidFill>
          <a:ln>
            <a:noFill/>
          </a:ln>
          <a:effectLst/>
        </p:spPr>
        <p:txBody>
          <a:bodyPr vert="horz" wrap="square" lIns="27432" tIns="27432" rIns="27432" bIns="27432" numCol="1" anchor="ctr" anchorCtr="0" compatLnSpc="1">
            <a:prstTxWarp prst="textNoShape">
              <a:avLst/>
            </a:prstTxWarp>
          </a:bodyPr>
          <a:lstStyle>
            <a:lvl1pPr algn="ctr" rtl="0" eaLnBrk="1" fontAlgn="base" hangingPunct="1">
              <a:spcBef>
                <a:spcPct val="100000"/>
              </a:spcBef>
              <a:spcAft>
                <a:spcPct val="20000"/>
              </a:spcAft>
              <a:defRPr sz="1400" b="1">
                <a:solidFill>
                  <a:srgbClr val="FFFFFF"/>
                </a:solidFill>
                <a:latin typeface="+mj-lt"/>
                <a:ea typeface="+mn-ea"/>
                <a:cs typeface="Calibri" pitchFamily="34" charset="0"/>
              </a:defRPr>
            </a:lvl1pPr>
            <a:lvl2pPr marL="1588" algn="l" rtl="0" eaLnBrk="1" fontAlgn="base" hangingPunct="1">
              <a:spcBef>
                <a:spcPct val="40000"/>
              </a:spcBef>
              <a:spcAft>
                <a:spcPct val="0"/>
              </a:spcAft>
              <a:buClr>
                <a:schemeClr val="tx2"/>
              </a:buClr>
              <a:buFont typeface="Wingdings 3" pitchFamily="18" charset="2"/>
              <a:defRPr sz="1600">
                <a:solidFill>
                  <a:schemeClr val="bg2"/>
                </a:solidFill>
                <a:latin typeface="+mj-lt"/>
                <a:cs typeface="Calibri" pitchFamily="34" charset="0"/>
              </a:defRPr>
            </a:lvl2pPr>
            <a:lvl3pPr marL="230188" indent="-227013" algn="l" rtl="0" eaLnBrk="1" fontAlgn="base" hangingPunct="1">
              <a:spcBef>
                <a:spcPct val="40000"/>
              </a:spcBef>
              <a:spcAft>
                <a:spcPct val="0"/>
              </a:spcAft>
              <a:buClr>
                <a:srgbClr val="0098C3"/>
              </a:buClr>
              <a:buSzPct val="90000"/>
              <a:buFont typeface="Wingdings 3" pitchFamily="18" charset="2"/>
              <a:buChar char=""/>
              <a:defRPr sz="1600">
                <a:solidFill>
                  <a:schemeClr val="bg2"/>
                </a:solidFill>
                <a:latin typeface="+mj-lt"/>
                <a:cs typeface="Calibri" pitchFamily="34" charset="0"/>
              </a:defRPr>
            </a:lvl3pPr>
            <a:lvl4pPr marL="460375" indent="-228600" algn="l" rtl="0" eaLnBrk="1" fontAlgn="base" hangingPunct="1">
              <a:spcBef>
                <a:spcPct val="20000"/>
              </a:spcBef>
              <a:spcAft>
                <a:spcPct val="0"/>
              </a:spcAft>
              <a:buClr>
                <a:srgbClr val="0098C3"/>
              </a:buClr>
              <a:buSzPct val="90000"/>
              <a:buFont typeface="Calibri" pitchFamily="34" charset="0"/>
              <a:buChar char="•"/>
              <a:defRPr sz="1600">
                <a:solidFill>
                  <a:schemeClr val="bg2"/>
                </a:solidFill>
                <a:latin typeface="+mj-lt"/>
                <a:cs typeface="Calibri" pitchFamily="34" charset="0"/>
              </a:defRPr>
            </a:lvl4pPr>
            <a:lvl5pPr marL="690563" indent="-228600" algn="l" rtl="0" eaLnBrk="1" fontAlgn="base" hangingPunct="1">
              <a:spcBef>
                <a:spcPct val="20000"/>
              </a:spcBef>
              <a:spcAft>
                <a:spcPct val="0"/>
              </a:spcAft>
              <a:buClr>
                <a:srgbClr val="0098C3"/>
              </a:buClr>
              <a:buFont typeface="Calibri" pitchFamily="34" charset="0"/>
              <a:buChar char="–"/>
              <a:defRPr sz="1600">
                <a:solidFill>
                  <a:schemeClr val="bg2"/>
                </a:solidFill>
                <a:latin typeface="+mj-lt"/>
                <a:cs typeface="Calibri" pitchFamily="34" charset="0"/>
              </a:defRPr>
            </a:lvl5pPr>
            <a:lvl6pPr marL="11477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6pPr>
            <a:lvl7pPr marL="16049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7pPr>
            <a:lvl8pPr marL="20621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8pPr>
            <a:lvl9pPr marL="25193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9pPr>
          </a:lstStyle>
          <a:p>
            <a:pPr marL="228600" indent="-228600" algn="l">
              <a:spcBef>
                <a:spcPts val="6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High</a:t>
            </a:r>
          </a:p>
        </p:txBody>
      </p:sp>
      <p:sp>
        <p:nvSpPr>
          <p:cNvPr id="33" name="Text Placeholder 2">
            <a:extLst>
              <a:ext uri="{FF2B5EF4-FFF2-40B4-BE49-F238E27FC236}">
                <a16:creationId xmlns:a16="http://schemas.microsoft.com/office/drawing/2014/main" id="{3C542505-55EE-4169-8DB5-F520B3073D10}"/>
              </a:ext>
            </a:extLst>
          </p:cNvPr>
          <p:cNvSpPr txBox="1">
            <a:spLocks/>
          </p:cNvSpPr>
          <p:nvPr>
            <p:custDataLst>
              <p:tags r:id="rId27"/>
            </p:custDataLst>
          </p:nvPr>
        </p:nvSpPr>
        <p:spPr bwMode="auto">
          <a:xfrm>
            <a:off x="6805692" y="5839655"/>
            <a:ext cx="2286000" cy="457200"/>
          </a:xfrm>
          <a:prstGeom prst="rect">
            <a:avLst/>
          </a:prstGeom>
          <a:solidFill>
            <a:srgbClr val="EAEAEA"/>
          </a:solidFill>
          <a:ln>
            <a:noFill/>
          </a:ln>
          <a:effectLst/>
        </p:spPr>
        <p:txBody>
          <a:bodyPr vert="horz" wrap="square" lIns="27432" tIns="27432" rIns="27432" bIns="27432" numCol="1" anchor="ctr" anchorCtr="0" compatLnSpc="1">
            <a:prstTxWarp prst="textNoShape">
              <a:avLst/>
            </a:prstTxWarp>
          </a:bodyPr>
          <a:lstStyle>
            <a:lvl1pPr algn="ctr" rtl="0" eaLnBrk="1" fontAlgn="base" hangingPunct="1">
              <a:spcBef>
                <a:spcPct val="100000"/>
              </a:spcBef>
              <a:spcAft>
                <a:spcPct val="20000"/>
              </a:spcAft>
              <a:defRPr sz="1400" b="1">
                <a:solidFill>
                  <a:srgbClr val="FFFFFF"/>
                </a:solidFill>
                <a:latin typeface="+mj-lt"/>
                <a:ea typeface="+mn-ea"/>
                <a:cs typeface="Calibri" pitchFamily="34" charset="0"/>
              </a:defRPr>
            </a:lvl1pPr>
            <a:lvl2pPr marL="1588" algn="l" rtl="0" eaLnBrk="1" fontAlgn="base" hangingPunct="1">
              <a:spcBef>
                <a:spcPct val="40000"/>
              </a:spcBef>
              <a:spcAft>
                <a:spcPct val="0"/>
              </a:spcAft>
              <a:buClr>
                <a:schemeClr val="tx2"/>
              </a:buClr>
              <a:buFont typeface="Wingdings 3" pitchFamily="18" charset="2"/>
              <a:defRPr sz="1600">
                <a:solidFill>
                  <a:schemeClr val="bg2"/>
                </a:solidFill>
                <a:latin typeface="+mj-lt"/>
                <a:cs typeface="Calibri" pitchFamily="34" charset="0"/>
              </a:defRPr>
            </a:lvl2pPr>
            <a:lvl3pPr marL="230188" indent="-227013" algn="l" rtl="0" eaLnBrk="1" fontAlgn="base" hangingPunct="1">
              <a:spcBef>
                <a:spcPct val="40000"/>
              </a:spcBef>
              <a:spcAft>
                <a:spcPct val="0"/>
              </a:spcAft>
              <a:buClr>
                <a:srgbClr val="0098C3"/>
              </a:buClr>
              <a:buSzPct val="90000"/>
              <a:buFont typeface="Wingdings 3" pitchFamily="18" charset="2"/>
              <a:buChar char=""/>
              <a:defRPr sz="1600">
                <a:solidFill>
                  <a:schemeClr val="bg2"/>
                </a:solidFill>
                <a:latin typeface="+mj-lt"/>
                <a:cs typeface="Calibri" pitchFamily="34" charset="0"/>
              </a:defRPr>
            </a:lvl3pPr>
            <a:lvl4pPr marL="460375" indent="-228600" algn="l" rtl="0" eaLnBrk="1" fontAlgn="base" hangingPunct="1">
              <a:spcBef>
                <a:spcPct val="20000"/>
              </a:spcBef>
              <a:spcAft>
                <a:spcPct val="0"/>
              </a:spcAft>
              <a:buClr>
                <a:srgbClr val="0098C3"/>
              </a:buClr>
              <a:buSzPct val="90000"/>
              <a:buFont typeface="Calibri" pitchFamily="34" charset="0"/>
              <a:buChar char="•"/>
              <a:defRPr sz="1600">
                <a:solidFill>
                  <a:schemeClr val="bg2"/>
                </a:solidFill>
                <a:latin typeface="+mj-lt"/>
                <a:cs typeface="Calibri" pitchFamily="34" charset="0"/>
              </a:defRPr>
            </a:lvl4pPr>
            <a:lvl5pPr marL="690563" indent="-228600" algn="l" rtl="0" eaLnBrk="1" fontAlgn="base" hangingPunct="1">
              <a:spcBef>
                <a:spcPct val="20000"/>
              </a:spcBef>
              <a:spcAft>
                <a:spcPct val="0"/>
              </a:spcAft>
              <a:buClr>
                <a:srgbClr val="0098C3"/>
              </a:buClr>
              <a:buFont typeface="Calibri" pitchFamily="34" charset="0"/>
              <a:buChar char="–"/>
              <a:defRPr sz="1600">
                <a:solidFill>
                  <a:schemeClr val="bg2"/>
                </a:solidFill>
                <a:latin typeface="+mj-lt"/>
                <a:cs typeface="Calibri" pitchFamily="34" charset="0"/>
              </a:defRPr>
            </a:lvl5pPr>
            <a:lvl6pPr marL="11477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6pPr>
            <a:lvl7pPr marL="16049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7pPr>
            <a:lvl8pPr marL="20621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8pPr>
            <a:lvl9pPr marL="25193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9pPr>
          </a:lstStyle>
          <a:p>
            <a:pPr marL="228600" indent="-228600" algn="l">
              <a:spcBef>
                <a:spcPts val="5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Higher than REIT profile</a:t>
            </a:r>
          </a:p>
        </p:txBody>
      </p:sp>
      <p:sp>
        <p:nvSpPr>
          <p:cNvPr id="34" name="Content Placeholder 3">
            <a:extLst>
              <a:ext uri="{FF2B5EF4-FFF2-40B4-BE49-F238E27FC236}">
                <a16:creationId xmlns:a16="http://schemas.microsoft.com/office/drawing/2014/main" id="{AF451F8A-0156-4677-B8EC-EFC63FD84B99}"/>
              </a:ext>
            </a:extLst>
          </p:cNvPr>
          <p:cNvSpPr txBox="1">
            <a:spLocks/>
          </p:cNvSpPr>
          <p:nvPr>
            <p:custDataLst>
              <p:tags r:id="rId28"/>
            </p:custDataLst>
          </p:nvPr>
        </p:nvSpPr>
        <p:spPr bwMode="auto">
          <a:xfrm>
            <a:off x="813001" y="4850088"/>
            <a:ext cx="1245267" cy="457200"/>
          </a:xfrm>
          <a:prstGeom prst="rect">
            <a:avLst/>
          </a:prstGeom>
          <a:solidFill>
            <a:srgbClr val="646464"/>
          </a:solidFill>
          <a:ln>
            <a:noFill/>
          </a:ln>
          <a:effectLst/>
        </p:spPr>
        <p:txBody>
          <a:bodyPr vert="horz" wrap="square" lIns="45720" tIns="45720" rIns="45720" bIns="45720" numCol="1" anchor="ctr" anchorCtr="0" compatLnSpc="1">
            <a:prstTxWarp prst="textNoShape">
              <a:avLst/>
            </a:prstTxWarp>
          </a:bodyPr>
          <a:lstStyle>
            <a:defPPr>
              <a:defRPr lang="en-US"/>
            </a:defPPr>
            <a:lvl1pPr algn="ctr" fontAlgn="base">
              <a:spcBef>
                <a:spcPct val="100000"/>
              </a:spcBef>
              <a:spcAft>
                <a:spcPct val="20000"/>
              </a:spcAft>
              <a:defRPr sz="1100" b="1" kern="0">
                <a:solidFill>
                  <a:srgbClr val="FFFFFF"/>
                </a:solidFill>
                <a:latin typeface="+mj-lt"/>
                <a:cs typeface="Calibri" pitchFamily="34" charset="0"/>
              </a:defRPr>
            </a:lvl1pPr>
            <a:lvl2pPr marL="1588" fontAlgn="base">
              <a:spcBef>
                <a:spcPct val="40000"/>
              </a:spcBef>
              <a:spcAft>
                <a:spcPct val="0"/>
              </a:spcAft>
              <a:buClr>
                <a:schemeClr val="tx2"/>
              </a:buClr>
              <a:buFont typeface="Wingdings 3" pitchFamily="18" charset="2"/>
              <a:defRPr sz="1200">
                <a:solidFill>
                  <a:schemeClr val="bg2"/>
                </a:solidFill>
                <a:latin typeface="+mj-lt"/>
                <a:cs typeface="Calibri" pitchFamily="34" charset="0"/>
              </a:defRPr>
            </a:lvl2pPr>
            <a:lvl3pPr marL="230188" indent="-227013" fontAlgn="base">
              <a:spcBef>
                <a:spcPct val="40000"/>
              </a:spcBef>
              <a:spcAft>
                <a:spcPct val="0"/>
              </a:spcAft>
              <a:buClr>
                <a:srgbClr val="0098C3"/>
              </a:buClr>
              <a:buSzPct val="90000"/>
              <a:buFont typeface="Wingdings 3" pitchFamily="18" charset="2"/>
              <a:buChar char=""/>
              <a:defRPr sz="1200">
                <a:solidFill>
                  <a:schemeClr val="bg2"/>
                </a:solidFill>
                <a:latin typeface="+mj-lt"/>
                <a:cs typeface="Calibri" pitchFamily="34" charset="0"/>
              </a:defRPr>
            </a:lvl3pPr>
            <a:lvl4pPr marL="460375" indent="-228600" fontAlgn="base">
              <a:spcBef>
                <a:spcPct val="20000"/>
              </a:spcBef>
              <a:spcAft>
                <a:spcPct val="0"/>
              </a:spcAft>
              <a:buClr>
                <a:srgbClr val="0098C3"/>
              </a:buClr>
              <a:buSzPct val="90000"/>
              <a:buFont typeface="Calibri" pitchFamily="34" charset="0"/>
              <a:buChar char="•"/>
              <a:defRPr sz="1200">
                <a:solidFill>
                  <a:schemeClr val="bg2"/>
                </a:solidFill>
                <a:latin typeface="+mj-lt"/>
                <a:cs typeface="Calibri" pitchFamily="34" charset="0"/>
              </a:defRPr>
            </a:lvl4pPr>
            <a:lvl5pPr marL="690563" indent="-228600" fontAlgn="base">
              <a:spcBef>
                <a:spcPct val="20000"/>
              </a:spcBef>
              <a:spcAft>
                <a:spcPct val="0"/>
              </a:spcAft>
              <a:buClr>
                <a:srgbClr val="0098C3"/>
              </a:buClr>
              <a:buFont typeface="Calibri" pitchFamily="34" charset="0"/>
              <a:buChar char="–"/>
              <a:defRPr sz="1200">
                <a:solidFill>
                  <a:schemeClr val="bg2"/>
                </a:solidFill>
                <a:latin typeface="+mj-lt"/>
                <a:cs typeface="Calibri" pitchFamily="34" charset="0"/>
              </a:defRPr>
            </a:lvl5pPr>
            <a:lvl6pPr marL="1147763" indent="-228600" fontAlgn="base">
              <a:spcBef>
                <a:spcPct val="20000"/>
              </a:spcBef>
              <a:spcAft>
                <a:spcPct val="0"/>
              </a:spcAft>
              <a:buClr>
                <a:srgbClr val="0098C3"/>
              </a:buClr>
              <a:buFont typeface="Calibri" pitchFamily="34" charset="0"/>
              <a:buChar char="–"/>
              <a:defRPr sz="1600"/>
            </a:lvl6pPr>
            <a:lvl7pPr marL="1604963" indent="-228600" fontAlgn="base">
              <a:spcBef>
                <a:spcPct val="20000"/>
              </a:spcBef>
              <a:spcAft>
                <a:spcPct val="0"/>
              </a:spcAft>
              <a:buClr>
                <a:srgbClr val="0098C3"/>
              </a:buClr>
              <a:buFont typeface="Calibri" pitchFamily="34" charset="0"/>
              <a:buChar char="–"/>
              <a:defRPr sz="1600"/>
            </a:lvl7pPr>
            <a:lvl8pPr marL="2062163" indent="-228600" fontAlgn="base">
              <a:spcBef>
                <a:spcPct val="20000"/>
              </a:spcBef>
              <a:spcAft>
                <a:spcPct val="0"/>
              </a:spcAft>
              <a:buClr>
                <a:srgbClr val="0098C3"/>
              </a:buClr>
              <a:buFont typeface="Calibri" pitchFamily="34" charset="0"/>
              <a:buChar char="–"/>
              <a:defRPr sz="1600"/>
            </a:lvl8pPr>
            <a:lvl9pPr marL="2519363" indent="-228600" fontAlgn="base">
              <a:spcBef>
                <a:spcPct val="20000"/>
              </a:spcBef>
              <a:spcAft>
                <a:spcPct val="0"/>
              </a:spcAft>
              <a:buClr>
                <a:srgbClr val="0098C3"/>
              </a:buClr>
              <a:buFont typeface="Calibri" pitchFamily="34" charset="0"/>
              <a:buChar char="–"/>
              <a:defRPr sz="1600"/>
            </a:lvl9pPr>
          </a:lstStyle>
          <a:p>
            <a:pPr>
              <a:spcBef>
                <a:spcPts val="0"/>
              </a:spcBef>
              <a:spcAft>
                <a:spcPts val="0"/>
              </a:spcAft>
              <a:defRPr/>
            </a:pPr>
            <a:r>
              <a:rPr lang="en-US" sz="1200" dirty="0">
                <a:solidFill>
                  <a:schemeClr val="bg1"/>
                </a:solidFill>
                <a:latin typeface="+mn-lt"/>
              </a:rPr>
              <a:t>Leverage Profile</a:t>
            </a:r>
          </a:p>
        </p:txBody>
      </p:sp>
      <p:sp>
        <p:nvSpPr>
          <p:cNvPr id="35" name="Text Placeholder 2">
            <a:extLst>
              <a:ext uri="{FF2B5EF4-FFF2-40B4-BE49-F238E27FC236}">
                <a16:creationId xmlns:a16="http://schemas.microsoft.com/office/drawing/2014/main" id="{A468AFFD-71B0-4633-A737-54B9F7B96319}"/>
              </a:ext>
            </a:extLst>
          </p:cNvPr>
          <p:cNvSpPr txBox="1">
            <a:spLocks/>
          </p:cNvSpPr>
          <p:nvPr>
            <p:custDataLst>
              <p:tags r:id="rId29"/>
            </p:custDataLst>
          </p:nvPr>
        </p:nvSpPr>
        <p:spPr bwMode="auto">
          <a:xfrm>
            <a:off x="2118950" y="4850088"/>
            <a:ext cx="2286000" cy="457200"/>
          </a:xfrm>
          <a:prstGeom prst="rect">
            <a:avLst/>
          </a:prstGeom>
          <a:solidFill>
            <a:srgbClr val="EAEAEA"/>
          </a:solidFill>
          <a:ln>
            <a:noFill/>
          </a:ln>
          <a:effectLst/>
        </p:spPr>
        <p:txBody>
          <a:bodyPr vert="horz" wrap="square" lIns="27432" tIns="27432" rIns="27432" bIns="27432" numCol="1" anchor="ctr" anchorCtr="0" compatLnSpc="1">
            <a:prstTxWarp prst="textNoShape">
              <a:avLst/>
            </a:prstTxWarp>
          </a:bodyPr>
          <a:lstStyle>
            <a:defPPr>
              <a:defRPr lang="en-US"/>
            </a:defPPr>
            <a:lvl1pPr marL="228600" marR="0" lvl="0" indent="-228600" defTabSz="914400" fontAlgn="base">
              <a:lnSpc>
                <a:spcPct val="100000"/>
              </a:lnSpc>
              <a:spcBef>
                <a:spcPts val="500"/>
              </a:spcBef>
              <a:spcAft>
                <a:spcPts val="0"/>
              </a:spcAft>
              <a:buClr>
                <a:srgbClr val="000000"/>
              </a:buClr>
              <a:buSzTx/>
              <a:buFont typeface="Wingdings 3" panose="05040102010807070707" pitchFamily="18" charset="2"/>
              <a:buChar char=""/>
              <a:tabLst/>
              <a:defRPr sz="1200" b="0" kern="0">
                <a:solidFill>
                  <a:srgbClr val="000000"/>
                </a:solidFill>
                <a:cs typeface="Calibri" pitchFamily="34" charset="0"/>
              </a:defRPr>
            </a:lvl1pPr>
            <a:lvl2pPr marL="1588" fontAlgn="base">
              <a:spcBef>
                <a:spcPct val="40000"/>
              </a:spcBef>
              <a:spcAft>
                <a:spcPct val="0"/>
              </a:spcAft>
              <a:buClr>
                <a:schemeClr val="tx2"/>
              </a:buClr>
              <a:buFont typeface="Wingdings 3" pitchFamily="18" charset="2"/>
              <a:defRPr sz="1600">
                <a:solidFill>
                  <a:schemeClr val="bg2"/>
                </a:solidFill>
                <a:latin typeface="+mj-lt"/>
                <a:cs typeface="Calibri" pitchFamily="34" charset="0"/>
              </a:defRPr>
            </a:lvl2pPr>
            <a:lvl3pPr marL="230188" indent="-227013" fontAlgn="base">
              <a:spcBef>
                <a:spcPct val="40000"/>
              </a:spcBef>
              <a:spcAft>
                <a:spcPct val="0"/>
              </a:spcAft>
              <a:buClr>
                <a:srgbClr val="0098C3"/>
              </a:buClr>
              <a:buSzPct val="90000"/>
              <a:buFont typeface="Wingdings 3" pitchFamily="18" charset="2"/>
              <a:buChar char=""/>
              <a:defRPr sz="1600">
                <a:solidFill>
                  <a:schemeClr val="bg2"/>
                </a:solidFill>
                <a:latin typeface="+mj-lt"/>
                <a:cs typeface="Calibri" pitchFamily="34" charset="0"/>
              </a:defRPr>
            </a:lvl3pPr>
            <a:lvl4pPr marL="460375" indent="-228600" fontAlgn="base">
              <a:spcBef>
                <a:spcPct val="20000"/>
              </a:spcBef>
              <a:spcAft>
                <a:spcPct val="0"/>
              </a:spcAft>
              <a:buClr>
                <a:srgbClr val="0098C3"/>
              </a:buClr>
              <a:buSzPct val="90000"/>
              <a:buFont typeface="Calibri" pitchFamily="34" charset="0"/>
              <a:buChar char="•"/>
              <a:defRPr sz="1600">
                <a:solidFill>
                  <a:schemeClr val="bg2"/>
                </a:solidFill>
                <a:latin typeface="+mj-lt"/>
                <a:cs typeface="Calibri" pitchFamily="34" charset="0"/>
              </a:defRPr>
            </a:lvl4pPr>
            <a:lvl5pPr marL="690563" indent="-228600" fontAlgn="base">
              <a:spcBef>
                <a:spcPct val="20000"/>
              </a:spcBef>
              <a:spcAft>
                <a:spcPct val="0"/>
              </a:spcAft>
              <a:buClr>
                <a:srgbClr val="0098C3"/>
              </a:buClr>
              <a:buFont typeface="Calibri" pitchFamily="34" charset="0"/>
              <a:buChar char="–"/>
              <a:defRPr sz="1600">
                <a:solidFill>
                  <a:schemeClr val="bg2"/>
                </a:solidFill>
                <a:latin typeface="+mj-lt"/>
                <a:cs typeface="Calibri" pitchFamily="34" charset="0"/>
              </a:defRPr>
            </a:lvl5pPr>
            <a:lvl6pPr marL="1147763" indent="-228600" fontAlgn="base">
              <a:spcBef>
                <a:spcPct val="20000"/>
              </a:spcBef>
              <a:spcAft>
                <a:spcPct val="0"/>
              </a:spcAft>
              <a:buClr>
                <a:srgbClr val="0098C3"/>
              </a:buClr>
              <a:buFont typeface="Calibri" pitchFamily="34" charset="0"/>
              <a:buChar char="–"/>
              <a:defRPr sz="1600"/>
            </a:lvl6pPr>
            <a:lvl7pPr marL="1604963" indent="-228600" fontAlgn="base">
              <a:spcBef>
                <a:spcPct val="20000"/>
              </a:spcBef>
              <a:spcAft>
                <a:spcPct val="0"/>
              </a:spcAft>
              <a:buClr>
                <a:srgbClr val="0098C3"/>
              </a:buClr>
              <a:buFont typeface="Calibri" pitchFamily="34" charset="0"/>
              <a:buChar char="–"/>
              <a:defRPr sz="1600"/>
            </a:lvl7pPr>
            <a:lvl8pPr marL="2062163" indent="-228600" fontAlgn="base">
              <a:spcBef>
                <a:spcPct val="20000"/>
              </a:spcBef>
              <a:spcAft>
                <a:spcPct val="0"/>
              </a:spcAft>
              <a:buClr>
                <a:srgbClr val="0098C3"/>
              </a:buClr>
              <a:buFont typeface="Calibri" pitchFamily="34" charset="0"/>
              <a:buChar char="–"/>
              <a:defRPr sz="1600"/>
            </a:lvl8pPr>
            <a:lvl9pPr marL="2519363" indent="-228600" fontAlgn="base">
              <a:spcBef>
                <a:spcPct val="20000"/>
              </a:spcBef>
              <a:spcAft>
                <a:spcPct val="0"/>
              </a:spcAft>
              <a:buClr>
                <a:srgbClr val="0098C3"/>
              </a:buClr>
              <a:buFont typeface="Calibri" pitchFamily="34" charset="0"/>
              <a:buChar char="–"/>
              <a:defRPr sz="1600"/>
            </a:lvl9pPr>
          </a:lstStyle>
          <a:p>
            <a:r>
              <a:rPr lang="en-US" dirty="0"/>
              <a:t>Restricted to 49% Net debt / Total Enterprise Value</a:t>
            </a:r>
          </a:p>
        </p:txBody>
      </p:sp>
      <p:sp>
        <p:nvSpPr>
          <p:cNvPr id="36" name="Text Placeholder 2">
            <a:extLst>
              <a:ext uri="{FF2B5EF4-FFF2-40B4-BE49-F238E27FC236}">
                <a16:creationId xmlns:a16="http://schemas.microsoft.com/office/drawing/2014/main" id="{85F7298E-8A56-4352-8E4F-7B7FA63C3D7A}"/>
              </a:ext>
            </a:extLst>
          </p:cNvPr>
          <p:cNvSpPr txBox="1">
            <a:spLocks/>
          </p:cNvSpPr>
          <p:nvPr>
            <p:custDataLst>
              <p:tags r:id="rId30"/>
            </p:custDataLst>
          </p:nvPr>
        </p:nvSpPr>
        <p:spPr bwMode="auto">
          <a:xfrm>
            <a:off x="4465633" y="4850088"/>
            <a:ext cx="2286000" cy="457200"/>
          </a:xfrm>
          <a:prstGeom prst="rect">
            <a:avLst/>
          </a:prstGeom>
          <a:solidFill>
            <a:srgbClr val="EAEAEA"/>
          </a:solidFill>
          <a:ln>
            <a:noFill/>
          </a:ln>
          <a:effectLst/>
        </p:spPr>
        <p:txBody>
          <a:bodyPr vert="horz" wrap="square" lIns="27432" tIns="27432" rIns="27432" bIns="27432" numCol="1" anchor="ctr" anchorCtr="0" compatLnSpc="1">
            <a:prstTxWarp prst="textNoShape">
              <a:avLst/>
            </a:prstTxWarp>
          </a:bodyPr>
          <a:lstStyle>
            <a:lvl1pPr algn="ctr" rtl="0" eaLnBrk="1" fontAlgn="base" hangingPunct="1">
              <a:spcBef>
                <a:spcPct val="100000"/>
              </a:spcBef>
              <a:spcAft>
                <a:spcPct val="20000"/>
              </a:spcAft>
              <a:defRPr sz="1400" b="1">
                <a:solidFill>
                  <a:srgbClr val="FFFFFF"/>
                </a:solidFill>
                <a:latin typeface="+mj-lt"/>
                <a:ea typeface="+mn-ea"/>
                <a:cs typeface="Calibri" pitchFamily="34" charset="0"/>
              </a:defRPr>
            </a:lvl1pPr>
            <a:lvl2pPr marL="1588" algn="l" rtl="0" eaLnBrk="1" fontAlgn="base" hangingPunct="1">
              <a:spcBef>
                <a:spcPct val="40000"/>
              </a:spcBef>
              <a:spcAft>
                <a:spcPct val="0"/>
              </a:spcAft>
              <a:buClr>
                <a:schemeClr val="tx2"/>
              </a:buClr>
              <a:buFont typeface="Wingdings 3" pitchFamily="18" charset="2"/>
              <a:defRPr sz="1600">
                <a:solidFill>
                  <a:schemeClr val="bg2"/>
                </a:solidFill>
                <a:latin typeface="+mj-lt"/>
                <a:cs typeface="Calibri" pitchFamily="34" charset="0"/>
              </a:defRPr>
            </a:lvl2pPr>
            <a:lvl3pPr marL="230188" indent="-227013" algn="l" rtl="0" eaLnBrk="1" fontAlgn="base" hangingPunct="1">
              <a:spcBef>
                <a:spcPct val="40000"/>
              </a:spcBef>
              <a:spcAft>
                <a:spcPct val="0"/>
              </a:spcAft>
              <a:buClr>
                <a:srgbClr val="0098C3"/>
              </a:buClr>
              <a:buSzPct val="90000"/>
              <a:buFont typeface="Wingdings 3" pitchFamily="18" charset="2"/>
              <a:buChar char=""/>
              <a:defRPr sz="1600">
                <a:solidFill>
                  <a:schemeClr val="bg2"/>
                </a:solidFill>
                <a:latin typeface="+mj-lt"/>
                <a:cs typeface="Calibri" pitchFamily="34" charset="0"/>
              </a:defRPr>
            </a:lvl3pPr>
            <a:lvl4pPr marL="460375" indent="-228600" algn="l" rtl="0" eaLnBrk="1" fontAlgn="base" hangingPunct="1">
              <a:spcBef>
                <a:spcPct val="20000"/>
              </a:spcBef>
              <a:spcAft>
                <a:spcPct val="0"/>
              </a:spcAft>
              <a:buClr>
                <a:srgbClr val="0098C3"/>
              </a:buClr>
              <a:buSzPct val="90000"/>
              <a:buFont typeface="Calibri" pitchFamily="34" charset="0"/>
              <a:buChar char="•"/>
              <a:defRPr sz="1600">
                <a:solidFill>
                  <a:schemeClr val="bg2"/>
                </a:solidFill>
                <a:latin typeface="+mj-lt"/>
                <a:cs typeface="Calibri" pitchFamily="34" charset="0"/>
              </a:defRPr>
            </a:lvl4pPr>
            <a:lvl5pPr marL="690563" indent="-228600" algn="l" rtl="0" eaLnBrk="1" fontAlgn="base" hangingPunct="1">
              <a:spcBef>
                <a:spcPct val="20000"/>
              </a:spcBef>
              <a:spcAft>
                <a:spcPct val="0"/>
              </a:spcAft>
              <a:buClr>
                <a:srgbClr val="0098C3"/>
              </a:buClr>
              <a:buFont typeface="Calibri" pitchFamily="34" charset="0"/>
              <a:buChar char="–"/>
              <a:defRPr sz="1600">
                <a:solidFill>
                  <a:schemeClr val="bg2"/>
                </a:solidFill>
                <a:latin typeface="+mj-lt"/>
                <a:cs typeface="Calibri" pitchFamily="34" charset="0"/>
              </a:defRPr>
            </a:lvl5pPr>
            <a:lvl6pPr marL="11477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6pPr>
            <a:lvl7pPr marL="16049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7pPr>
            <a:lvl8pPr marL="20621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8pPr>
            <a:lvl9pPr marL="25193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9pPr>
          </a:lstStyle>
          <a:p>
            <a:pPr marL="228600" indent="-228600" algn="l">
              <a:spcBef>
                <a:spcPts val="6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No restrictions</a:t>
            </a:r>
          </a:p>
        </p:txBody>
      </p:sp>
      <p:sp>
        <p:nvSpPr>
          <p:cNvPr id="37" name="Text Placeholder 2">
            <a:extLst>
              <a:ext uri="{FF2B5EF4-FFF2-40B4-BE49-F238E27FC236}">
                <a16:creationId xmlns:a16="http://schemas.microsoft.com/office/drawing/2014/main" id="{C0236679-8B3B-4C0B-B8D4-6E3994BB6B8D}"/>
              </a:ext>
            </a:extLst>
          </p:cNvPr>
          <p:cNvSpPr txBox="1">
            <a:spLocks/>
          </p:cNvSpPr>
          <p:nvPr>
            <p:custDataLst>
              <p:tags r:id="rId31"/>
            </p:custDataLst>
          </p:nvPr>
        </p:nvSpPr>
        <p:spPr bwMode="auto">
          <a:xfrm>
            <a:off x="6812316" y="4850088"/>
            <a:ext cx="2286000" cy="457200"/>
          </a:xfrm>
          <a:prstGeom prst="rect">
            <a:avLst/>
          </a:prstGeom>
          <a:solidFill>
            <a:srgbClr val="EAEAEA"/>
          </a:solidFill>
          <a:ln>
            <a:noFill/>
          </a:ln>
          <a:effectLst/>
        </p:spPr>
        <p:txBody>
          <a:bodyPr vert="horz" wrap="square" lIns="27432" tIns="27432" rIns="27432" bIns="27432" numCol="1" anchor="ctr" anchorCtr="0" compatLnSpc="1">
            <a:prstTxWarp prst="textNoShape">
              <a:avLst/>
            </a:prstTxWarp>
          </a:bodyPr>
          <a:lstStyle>
            <a:lvl1pPr algn="ctr" rtl="0" eaLnBrk="1" fontAlgn="base" hangingPunct="1">
              <a:spcBef>
                <a:spcPct val="100000"/>
              </a:spcBef>
              <a:spcAft>
                <a:spcPct val="20000"/>
              </a:spcAft>
              <a:defRPr sz="1400" b="1">
                <a:solidFill>
                  <a:srgbClr val="FFFFFF"/>
                </a:solidFill>
                <a:latin typeface="+mj-lt"/>
                <a:ea typeface="+mn-ea"/>
                <a:cs typeface="Calibri" pitchFamily="34" charset="0"/>
              </a:defRPr>
            </a:lvl1pPr>
            <a:lvl2pPr marL="1588" algn="l" rtl="0" eaLnBrk="1" fontAlgn="base" hangingPunct="1">
              <a:spcBef>
                <a:spcPct val="40000"/>
              </a:spcBef>
              <a:spcAft>
                <a:spcPct val="0"/>
              </a:spcAft>
              <a:buClr>
                <a:schemeClr val="tx2"/>
              </a:buClr>
              <a:buFont typeface="Wingdings 3" pitchFamily="18" charset="2"/>
              <a:defRPr sz="1600">
                <a:solidFill>
                  <a:schemeClr val="bg2"/>
                </a:solidFill>
                <a:latin typeface="+mj-lt"/>
                <a:cs typeface="Calibri" pitchFamily="34" charset="0"/>
              </a:defRPr>
            </a:lvl2pPr>
            <a:lvl3pPr marL="230188" indent="-227013" algn="l" rtl="0" eaLnBrk="1" fontAlgn="base" hangingPunct="1">
              <a:spcBef>
                <a:spcPct val="40000"/>
              </a:spcBef>
              <a:spcAft>
                <a:spcPct val="0"/>
              </a:spcAft>
              <a:buClr>
                <a:srgbClr val="0098C3"/>
              </a:buClr>
              <a:buSzPct val="90000"/>
              <a:buFont typeface="Wingdings 3" pitchFamily="18" charset="2"/>
              <a:buChar char=""/>
              <a:defRPr sz="1600">
                <a:solidFill>
                  <a:schemeClr val="bg2"/>
                </a:solidFill>
                <a:latin typeface="+mj-lt"/>
                <a:cs typeface="Calibri" pitchFamily="34" charset="0"/>
              </a:defRPr>
            </a:lvl3pPr>
            <a:lvl4pPr marL="460375" indent="-228600" algn="l" rtl="0" eaLnBrk="1" fontAlgn="base" hangingPunct="1">
              <a:spcBef>
                <a:spcPct val="20000"/>
              </a:spcBef>
              <a:spcAft>
                <a:spcPct val="0"/>
              </a:spcAft>
              <a:buClr>
                <a:srgbClr val="0098C3"/>
              </a:buClr>
              <a:buSzPct val="90000"/>
              <a:buFont typeface="Calibri" pitchFamily="34" charset="0"/>
              <a:buChar char="•"/>
              <a:defRPr sz="1600">
                <a:solidFill>
                  <a:schemeClr val="bg2"/>
                </a:solidFill>
                <a:latin typeface="+mj-lt"/>
                <a:cs typeface="Calibri" pitchFamily="34" charset="0"/>
              </a:defRPr>
            </a:lvl4pPr>
            <a:lvl5pPr marL="690563" indent="-228600" algn="l" rtl="0" eaLnBrk="1" fontAlgn="base" hangingPunct="1">
              <a:spcBef>
                <a:spcPct val="20000"/>
              </a:spcBef>
              <a:spcAft>
                <a:spcPct val="0"/>
              </a:spcAft>
              <a:buClr>
                <a:srgbClr val="0098C3"/>
              </a:buClr>
              <a:buFont typeface="Calibri" pitchFamily="34" charset="0"/>
              <a:buChar char="–"/>
              <a:defRPr sz="1600">
                <a:solidFill>
                  <a:schemeClr val="bg2"/>
                </a:solidFill>
                <a:latin typeface="+mj-lt"/>
                <a:cs typeface="Calibri" pitchFamily="34" charset="0"/>
              </a:defRPr>
            </a:lvl5pPr>
            <a:lvl6pPr marL="11477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6pPr>
            <a:lvl7pPr marL="16049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7pPr>
            <a:lvl8pPr marL="20621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8pPr>
            <a:lvl9pPr marL="2519363" indent="-228600" algn="l" rtl="0" eaLnBrk="1" fontAlgn="base" hangingPunct="1">
              <a:spcBef>
                <a:spcPct val="20000"/>
              </a:spcBef>
              <a:spcAft>
                <a:spcPct val="0"/>
              </a:spcAft>
              <a:buClr>
                <a:srgbClr val="0098C3"/>
              </a:buClr>
              <a:buFont typeface="Calibri" pitchFamily="34" charset="0"/>
              <a:buChar char="–"/>
              <a:defRPr sz="1600">
                <a:solidFill>
                  <a:schemeClr val="tx1"/>
                </a:solidFill>
                <a:latin typeface="+mn-lt"/>
              </a:defRPr>
            </a:lvl9pPr>
          </a:lstStyle>
          <a:p>
            <a:pPr marL="228600" indent="-228600" algn="l">
              <a:spcBef>
                <a:spcPts val="500"/>
              </a:spcBef>
              <a:spcAft>
                <a:spcPts val="0"/>
              </a:spcAft>
              <a:buClr>
                <a:srgbClr val="000000"/>
              </a:buClr>
              <a:buFont typeface="Wingdings 3" panose="05040102010807070707" pitchFamily="18" charset="2"/>
              <a:buChar char=""/>
              <a:defRPr/>
            </a:pPr>
            <a:r>
              <a:rPr lang="en-US" sz="1200" b="0" kern="0" dirty="0">
                <a:solidFill>
                  <a:srgbClr val="000000"/>
                </a:solidFill>
                <a:latin typeface="+mn-lt"/>
              </a:rPr>
              <a:t>No restrictions</a:t>
            </a:r>
          </a:p>
        </p:txBody>
      </p:sp>
      <p:pic>
        <p:nvPicPr>
          <p:cNvPr id="38" name="Picture 3"/>
          <p:cNvPicPr/>
          <p:nvPr/>
        </p:nvPicPr>
        <p:blipFill>
          <a:blip r:embed="rId33"/>
          <a:stretch/>
        </p:blipFill>
        <p:spPr>
          <a:xfrm>
            <a:off x="0" y="27180"/>
            <a:ext cx="1029600" cy="803880"/>
          </a:xfrm>
          <a:prstGeom prst="rect">
            <a:avLst/>
          </a:prstGeom>
          <a:ln>
            <a:noFill/>
          </a:ln>
        </p:spPr>
      </p:pic>
    </p:spTree>
    <p:extLst>
      <p:ext uri="{BB962C8B-B14F-4D97-AF65-F5344CB8AC3E}">
        <p14:creationId xmlns:p14="http://schemas.microsoft.com/office/powerpoint/2010/main" val="1018894406"/>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US" sz="2800" b="1" spc="-1" dirty="0">
                <a:solidFill>
                  <a:srgbClr val="000000"/>
                </a:solidFill>
                <a:ea typeface="Arial"/>
              </a:rPr>
              <a:t>What Assets Can a REIT Own?</a:t>
            </a: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smtClean="0">
                <a:solidFill>
                  <a:srgbClr val="FFFFFF"/>
                </a:solidFill>
                <a:latin typeface="Calibri"/>
              </a:rPr>
              <a:t>11</a:t>
            </a:r>
            <a:endParaRPr lang="en-IN" sz="1000" b="0" strike="noStrike" spc="-1" dirty="0">
              <a:latin typeface="Arial"/>
            </a:endParaRPr>
          </a:p>
        </p:txBody>
      </p:sp>
      <p:sp>
        <p:nvSpPr>
          <p:cNvPr id="5" name="Rectangle 4">
            <a:extLst>
              <a:ext uri="{FF2B5EF4-FFF2-40B4-BE49-F238E27FC236}">
                <a16:creationId xmlns:a16="http://schemas.microsoft.com/office/drawing/2014/main" id="{48762736-9B5D-43D3-9CE6-8BCE73011AE4}"/>
              </a:ext>
            </a:extLst>
          </p:cNvPr>
          <p:cNvSpPr/>
          <p:nvPr/>
        </p:nvSpPr>
        <p:spPr bwMode="auto">
          <a:xfrm>
            <a:off x="792650" y="1627532"/>
            <a:ext cx="2551176" cy="2112437"/>
          </a:xfrm>
          <a:prstGeom prst="rect">
            <a:avLst/>
          </a:prstGeom>
          <a:solidFill>
            <a:srgbClr val="00B050"/>
          </a:solidFill>
          <a:ln w="28575" cap="flat"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270" lvl="2" algn="ctr" fontAlgn="base">
              <a:spcBef>
                <a:spcPts val="800"/>
              </a:spcBef>
              <a:spcAft>
                <a:spcPts val="800"/>
              </a:spcAft>
              <a:buSzPct val="90000"/>
              <a:defRPr/>
            </a:pPr>
            <a:r>
              <a:rPr lang="en-US" sz="2400" b="1" dirty="0">
                <a:solidFill>
                  <a:schemeClr val="bg1"/>
                </a:solidFill>
                <a:latin typeface="+mj-lt"/>
              </a:rPr>
              <a:t>Rental income</a:t>
            </a:r>
          </a:p>
          <a:p>
            <a:pPr marL="1270" lvl="2" algn="ctr" fontAlgn="base">
              <a:spcBef>
                <a:spcPts val="800"/>
              </a:spcBef>
              <a:spcAft>
                <a:spcPts val="800"/>
              </a:spcAft>
              <a:buSzPct val="90000"/>
              <a:defRPr/>
            </a:pPr>
            <a:r>
              <a:rPr lang="en-US" sz="1400" b="1" i="1" dirty="0">
                <a:solidFill>
                  <a:schemeClr val="bg1"/>
                </a:solidFill>
                <a:latin typeface="+mj-lt"/>
              </a:rPr>
              <a:t>earning real estate projects</a:t>
            </a:r>
          </a:p>
        </p:txBody>
      </p:sp>
      <p:sp>
        <p:nvSpPr>
          <p:cNvPr id="7" name="Rectangle 6">
            <a:extLst>
              <a:ext uri="{FF2B5EF4-FFF2-40B4-BE49-F238E27FC236}">
                <a16:creationId xmlns:a16="http://schemas.microsoft.com/office/drawing/2014/main" id="{BF61A0CA-4B35-4A39-A94A-4AD4D5F87019}"/>
              </a:ext>
            </a:extLst>
          </p:cNvPr>
          <p:cNvSpPr/>
          <p:nvPr/>
        </p:nvSpPr>
        <p:spPr bwMode="auto">
          <a:xfrm>
            <a:off x="3677413" y="1627532"/>
            <a:ext cx="2551176" cy="2112437"/>
          </a:xfrm>
          <a:prstGeom prst="rect">
            <a:avLst/>
          </a:prstGeom>
          <a:solidFill>
            <a:srgbClr val="00B050"/>
          </a:solidFill>
          <a:ln w="28575" cap="flat"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270" lvl="2" algn="ctr" fontAlgn="base">
              <a:buSzPct val="90000"/>
              <a:defRPr/>
            </a:pPr>
            <a:r>
              <a:rPr lang="en-US" sz="2400" b="1" dirty="0">
                <a:solidFill>
                  <a:schemeClr val="bg1"/>
                </a:solidFill>
                <a:latin typeface="+mj-lt"/>
              </a:rPr>
              <a:t>Commercial</a:t>
            </a:r>
          </a:p>
          <a:p>
            <a:pPr marL="1270" lvl="2" algn="ctr" fontAlgn="base">
              <a:buSzPct val="90000"/>
              <a:defRPr/>
            </a:pPr>
            <a:r>
              <a:rPr lang="en-US" sz="2400" b="1" dirty="0">
                <a:solidFill>
                  <a:schemeClr val="bg1"/>
                </a:solidFill>
                <a:latin typeface="+mj-lt"/>
              </a:rPr>
              <a:t>Sectors</a:t>
            </a:r>
          </a:p>
          <a:p>
            <a:pPr marL="1270" lvl="2" algn="ctr" fontAlgn="base">
              <a:spcBef>
                <a:spcPts val="800"/>
              </a:spcBef>
              <a:spcAft>
                <a:spcPts val="800"/>
              </a:spcAft>
              <a:buSzPct val="90000"/>
              <a:defRPr/>
            </a:pPr>
            <a:r>
              <a:rPr lang="en-US" sz="1400" b="1" i="1" dirty="0">
                <a:solidFill>
                  <a:schemeClr val="bg1"/>
                </a:solidFill>
                <a:latin typeface="+mj-lt"/>
              </a:rPr>
              <a:t>Offices, hotels, retail, industrial, healthcare</a:t>
            </a:r>
          </a:p>
        </p:txBody>
      </p:sp>
      <p:sp>
        <p:nvSpPr>
          <p:cNvPr id="8" name="Rectangle 7">
            <a:extLst>
              <a:ext uri="{FF2B5EF4-FFF2-40B4-BE49-F238E27FC236}">
                <a16:creationId xmlns:a16="http://schemas.microsoft.com/office/drawing/2014/main" id="{AA3C1817-1031-4F59-BAFB-AA0AA18E0DC8}"/>
              </a:ext>
            </a:extLst>
          </p:cNvPr>
          <p:cNvSpPr/>
          <p:nvPr/>
        </p:nvSpPr>
        <p:spPr bwMode="auto">
          <a:xfrm>
            <a:off x="6562176" y="1627532"/>
            <a:ext cx="2551176" cy="2112437"/>
          </a:xfrm>
          <a:prstGeom prst="rect">
            <a:avLst/>
          </a:prstGeom>
          <a:solidFill>
            <a:srgbClr val="FF0000"/>
          </a:solidFill>
          <a:ln w="28575" cap="flat"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270" lvl="2" algn="ctr" fontAlgn="base">
              <a:spcBef>
                <a:spcPts val="800"/>
              </a:spcBef>
              <a:spcAft>
                <a:spcPts val="800"/>
              </a:spcAft>
              <a:buSzPct val="90000"/>
              <a:defRPr/>
            </a:pPr>
            <a:endParaRPr lang="en-US" sz="2400" b="1" dirty="0">
              <a:solidFill>
                <a:schemeClr val="bg1"/>
              </a:solidFill>
            </a:endParaRPr>
          </a:p>
          <a:p>
            <a:pPr marL="1270" lvl="2" algn="ctr" fontAlgn="base">
              <a:spcBef>
                <a:spcPts val="800"/>
              </a:spcBef>
              <a:spcAft>
                <a:spcPts val="800"/>
              </a:spcAft>
              <a:buSzPct val="90000"/>
              <a:defRPr/>
            </a:pPr>
            <a:r>
              <a:rPr lang="en-US" sz="2400" b="1" dirty="0">
                <a:solidFill>
                  <a:schemeClr val="bg1"/>
                </a:solidFill>
              </a:rPr>
              <a:t>NOT PERMITTED</a:t>
            </a:r>
            <a:endParaRPr lang="en-US" sz="1400" b="1" i="1" dirty="0">
              <a:solidFill>
                <a:schemeClr val="bg1"/>
              </a:solidFill>
              <a:latin typeface="Arial" panose="020B0604020202020204"/>
            </a:endParaRPr>
          </a:p>
          <a:p>
            <a:pPr marL="1270" lvl="2" algn="ctr" defTabSz="457200" fontAlgn="base">
              <a:spcBef>
                <a:spcPts val="800"/>
              </a:spcBef>
              <a:spcAft>
                <a:spcPts val="800"/>
              </a:spcAft>
              <a:buSzPct val="90000"/>
              <a:defRPr/>
            </a:pPr>
            <a:r>
              <a:rPr lang="en-US" sz="1400" b="1" i="1" dirty="0">
                <a:solidFill>
                  <a:schemeClr val="bg1"/>
                </a:solidFill>
                <a:latin typeface="Arial" panose="020B0604020202020204"/>
              </a:rPr>
              <a:t>Residential (houses, apartments)</a:t>
            </a:r>
          </a:p>
          <a:p>
            <a:pPr marL="1270" lvl="2" algn="ctr" defTabSz="457200" fontAlgn="base">
              <a:spcBef>
                <a:spcPts val="800"/>
              </a:spcBef>
              <a:spcAft>
                <a:spcPts val="800"/>
              </a:spcAft>
              <a:buSzPct val="90000"/>
              <a:defRPr/>
            </a:pPr>
            <a:r>
              <a:rPr lang="en-US" sz="1400" b="1" i="1" dirty="0">
                <a:solidFill>
                  <a:schemeClr val="bg1"/>
                </a:solidFill>
                <a:latin typeface="Arial" panose="020B0604020202020204"/>
              </a:rPr>
              <a:t>Speculative landbank</a:t>
            </a:r>
          </a:p>
          <a:p>
            <a:pPr marL="1270" lvl="2" algn="ctr" defTabSz="457200" fontAlgn="base">
              <a:spcBef>
                <a:spcPts val="800"/>
              </a:spcBef>
              <a:spcAft>
                <a:spcPts val="800"/>
              </a:spcAft>
              <a:buSzPct val="90000"/>
              <a:defRPr/>
            </a:pPr>
            <a:endParaRPr lang="en-US" sz="1400" b="1" i="1" dirty="0">
              <a:solidFill>
                <a:schemeClr val="bg1"/>
              </a:solidFill>
              <a:latin typeface="Arial" panose="020B0604020202020204"/>
            </a:endParaRPr>
          </a:p>
        </p:txBody>
      </p:sp>
      <p:sp>
        <p:nvSpPr>
          <p:cNvPr id="9" name="Rectangle 8">
            <a:extLst>
              <a:ext uri="{FF2B5EF4-FFF2-40B4-BE49-F238E27FC236}">
                <a16:creationId xmlns:a16="http://schemas.microsoft.com/office/drawing/2014/main" id="{4A5DFC26-8AB8-4838-B603-C2FC965A4191}"/>
              </a:ext>
            </a:extLst>
          </p:cNvPr>
          <p:cNvSpPr/>
          <p:nvPr/>
        </p:nvSpPr>
        <p:spPr bwMode="auto">
          <a:xfrm>
            <a:off x="792650" y="3991435"/>
            <a:ext cx="2551176" cy="2112437"/>
          </a:xfrm>
          <a:prstGeom prst="rect">
            <a:avLst/>
          </a:prstGeom>
          <a:solidFill>
            <a:srgbClr val="660046"/>
          </a:solidFill>
          <a:ln w="28575" cap="flat"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270" lvl="2" algn="ctr" fontAlgn="base">
              <a:spcBef>
                <a:spcPts val="800"/>
              </a:spcBef>
              <a:spcAft>
                <a:spcPts val="800"/>
              </a:spcAft>
              <a:buSzPct val="90000"/>
              <a:defRPr/>
            </a:pPr>
            <a:r>
              <a:rPr lang="en-US" sz="2400" b="1" dirty="0">
                <a:solidFill>
                  <a:schemeClr val="bg1"/>
                </a:solidFill>
                <a:latin typeface="+mj-lt"/>
              </a:rPr>
              <a:t>Min. 80% </a:t>
            </a:r>
          </a:p>
          <a:p>
            <a:pPr marL="1270" lvl="2" algn="ctr" fontAlgn="base">
              <a:spcBef>
                <a:spcPts val="800"/>
              </a:spcBef>
              <a:spcAft>
                <a:spcPts val="800"/>
              </a:spcAft>
              <a:buSzPct val="90000"/>
              <a:defRPr/>
            </a:pPr>
            <a:r>
              <a:rPr lang="en-US" sz="1400" b="1" i="1" dirty="0">
                <a:solidFill>
                  <a:schemeClr val="bg1"/>
                </a:solidFill>
                <a:latin typeface="+mj-lt"/>
              </a:rPr>
              <a:t>completed &amp; income producing assets</a:t>
            </a:r>
          </a:p>
          <a:p>
            <a:pPr marL="1270" lvl="2" algn="ctr" fontAlgn="base">
              <a:spcBef>
                <a:spcPts val="800"/>
              </a:spcBef>
              <a:spcAft>
                <a:spcPts val="800"/>
              </a:spcAft>
              <a:buSzPct val="90000"/>
              <a:defRPr/>
            </a:pPr>
            <a:endParaRPr lang="en-US" sz="1400" b="1" i="1" dirty="0">
              <a:solidFill>
                <a:schemeClr val="bg1"/>
              </a:solidFill>
              <a:latin typeface="+mj-lt"/>
            </a:endParaRPr>
          </a:p>
        </p:txBody>
      </p:sp>
      <p:sp>
        <p:nvSpPr>
          <p:cNvPr id="10" name="Rectangle 9">
            <a:extLst>
              <a:ext uri="{FF2B5EF4-FFF2-40B4-BE49-F238E27FC236}">
                <a16:creationId xmlns:a16="http://schemas.microsoft.com/office/drawing/2014/main" id="{2DEC230F-20EB-4342-B8DD-91A5DD565E77}"/>
              </a:ext>
            </a:extLst>
          </p:cNvPr>
          <p:cNvSpPr/>
          <p:nvPr/>
        </p:nvSpPr>
        <p:spPr bwMode="auto">
          <a:xfrm>
            <a:off x="3677414" y="3991435"/>
            <a:ext cx="2551176" cy="2112437"/>
          </a:xfrm>
          <a:prstGeom prst="rect">
            <a:avLst/>
          </a:prstGeom>
          <a:solidFill>
            <a:srgbClr val="646464"/>
          </a:solidFill>
          <a:ln w="28575" cap="flat"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270" lvl="2" algn="ctr" fontAlgn="base">
              <a:spcBef>
                <a:spcPts val="800"/>
              </a:spcBef>
              <a:spcAft>
                <a:spcPts val="800"/>
              </a:spcAft>
              <a:buSzPct val="90000"/>
              <a:defRPr/>
            </a:pPr>
            <a:r>
              <a:rPr lang="en-US" sz="2400" b="1" dirty="0">
                <a:solidFill>
                  <a:schemeClr val="bg1"/>
                </a:solidFill>
                <a:latin typeface="+mj-lt"/>
              </a:rPr>
              <a:t>Max. 20% </a:t>
            </a:r>
          </a:p>
          <a:p>
            <a:pPr marL="1270" lvl="2" algn="ctr" fontAlgn="base">
              <a:spcBef>
                <a:spcPts val="800"/>
              </a:spcBef>
              <a:spcAft>
                <a:spcPts val="800"/>
              </a:spcAft>
              <a:buSzPct val="90000"/>
              <a:defRPr/>
            </a:pPr>
            <a:r>
              <a:rPr lang="en-US" sz="1400" b="1" i="1" dirty="0">
                <a:solidFill>
                  <a:schemeClr val="bg1"/>
                </a:solidFill>
                <a:latin typeface="+mj-lt"/>
              </a:rPr>
              <a:t>under-construction assets</a:t>
            </a:r>
          </a:p>
        </p:txBody>
      </p:sp>
      <p:sp>
        <p:nvSpPr>
          <p:cNvPr id="11" name="Rectangle 10">
            <a:extLst>
              <a:ext uri="{FF2B5EF4-FFF2-40B4-BE49-F238E27FC236}">
                <a16:creationId xmlns:a16="http://schemas.microsoft.com/office/drawing/2014/main" id="{BC777221-C8F2-4804-B632-29B3CD2C8CA6}"/>
              </a:ext>
            </a:extLst>
          </p:cNvPr>
          <p:cNvSpPr/>
          <p:nvPr/>
        </p:nvSpPr>
        <p:spPr bwMode="auto">
          <a:xfrm>
            <a:off x="6562178" y="3991435"/>
            <a:ext cx="2551176" cy="2112437"/>
          </a:xfrm>
          <a:prstGeom prst="rect">
            <a:avLst/>
          </a:prstGeom>
          <a:noFill/>
          <a:ln w="28575" cap="flat" cmpd="sng" algn="ctr">
            <a:solidFill>
              <a:schemeClr val="tx1"/>
            </a:solidFill>
            <a:prstDash val="dash"/>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270" lvl="2" algn="ctr" fontAlgn="base">
              <a:spcBef>
                <a:spcPts val="800"/>
              </a:spcBef>
              <a:spcAft>
                <a:spcPts val="800"/>
              </a:spcAft>
              <a:buSzPct val="90000"/>
              <a:defRPr/>
            </a:pPr>
            <a:r>
              <a:rPr lang="en-US" sz="2400" b="1" dirty="0">
                <a:solidFill>
                  <a:srgbClr val="FF0000"/>
                </a:solidFill>
                <a:latin typeface="+mj-lt"/>
              </a:rPr>
              <a:t>Leverage  Restrictions </a:t>
            </a:r>
          </a:p>
          <a:p>
            <a:pPr marL="1270" lvl="2" algn="ctr" fontAlgn="base">
              <a:spcBef>
                <a:spcPts val="400"/>
              </a:spcBef>
              <a:spcAft>
                <a:spcPts val="400"/>
              </a:spcAft>
              <a:buSzPct val="90000"/>
              <a:defRPr/>
            </a:pPr>
            <a:r>
              <a:rPr lang="en-US" sz="1400" b="1" i="1" dirty="0">
                <a:solidFill>
                  <a:srgbClr val="FF0000"/>
                </a:solidFill>
                <a:latin typeface="+mj-lt"/>
              </a:rPr>
              <a:t>Unitholder approval needed for Debt to Capitalization above 25%</a:t>
            </a:r>
          </a:p>
          <a:p>
            <a:pPr marL="1270" lvl="2" algn="ctr" fontAlgn="base">
              <a:spcBef>
                <a:spcPts val="400"/>
              </a:spcBef>
              <a:spcAft>
                <a:spcPts val="400"/>
              </a:spcAft>
              <a:buSzPct val="90000"/>
              <a:defRPr/>
            </a:pPr>
            <a:r>
              <a:rPr lang="en-US" sz="1400" b="1" dirty="0">
                <a:solidFill>
                  <a:srgbClr val="FF0000"/>
                </a:solidFill>
                <a:latin typeface="+mj-lt"/>
              </a:rPr>
              <a:t>Debt to Capitalization capped at 49%</a:t>
            </a:r>
          </a:p>
        </p:txBody>
      </p:sp>
      <p:pic>
        <p:nvPicPr>
          <p:cNvPr id="12" name="Picture 3"/>
          <p:cNvPicPr/>
          <p:nvPr/>
        </p:nvPicPr>
        <p:blipFill>
          <a:blip r:embed="rId2"/>
          <a:stretch/>
        </p:blipFill>
        <p:spPr>
          <a:xfrm>
            <a:off x="0" y="27180"/>
            <a:ext cx="1029600" cy="803880"/>
          </a:xfrm>
          <a:prstGeom prst="rect">
            <a:avLst/>
          </a:prstGeom>
          <a:ln>
            <a:noFill/>
          </a:ln>
        </p:spPr>
      </p:pic>
    </p:spTree>
    <p:extLst>
      <p:ext uri="{BB962C8B-B14F-4D97-AF65-F5344CB8AC3E}">
        <p14:creationId xmlns:p14="http://schemas.microsoft.com/office/powerpoint/2010/main" val="296613751"/>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183636" y="194722"/>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US" sz="2600" b="1" spc="-1" dirty="0">
                <a:solidFill>
                  <a:srgbClr val="000000"/>
                </a:solidFill>
                <a:ea typeface="Arial"/>
              </a:rPr>
              <a:t>How do REITs Generate </a:t>
            </a:r>
            <a:endParaRPr lang="en-US" sz="2600" b="1" spc="-1" dirty="0" smtClean="0">
              <a:solidFill>
                <a:srgbClr val="000000"/>
              </a:solidFill>
              <a:ea typeface="Arial"/>
            </a:endParaRPr>
          </a:p>
          <a:p>
            <a:pPr algn="ctr">
              <a:lnSpc>
                <a:spcPct val="93000"/>
              </a:lnSpc>
            </a:pPr>
            <a:r>
              <a:rPr lang="en-US" sz="2600" b="1" spc="-1" dirty="0" smtClean="0">
                <a:solidFill>
                  <a:srgbClr val="000000"/>
                </a:solidFill>
                <a:ea typeface="Arial"/>
              </a:rPr>
              <a:t>and </a:t>
            </a:r>
            <a:r>
              <a:rPr lang="en-US" sz="2600" b="1" spc="-1" dirty="0">
                <a:solidFill>
                  <a:srgbClr val="000000"/>
                </a:solidFill>
                <a:ea typeface="Arial"/>
              </a:rPr>
              <a:t>Distribute Income?</a:t>
            </a: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smtClean="0">
                <a:solidFill>
                  <a:srgbClr val="FFFFFF"/>
                </a:solidFill>
                <a:latin typeface="Calibri"/>
              </a:rPr>
              <a:t>12</a:t>
            </a:r>
            <a:endParaRPr lang="en-IN" sz="1000" b="0" strike="noStrike" spc="-1" dirty="0">
              <a:latin typeface="Arial"/>
            </a:endParaRPr>
          </a:p>
        </p:txBody>
      </p:sp>
      <p:sp>
        <p:nvSpPr>
          <p:cNvPr id="38" name="Rectangle 37">
            <a:extLst>
              <a:ext uri="{FF2B5EF4-FFF2-40B4-BE49-F238E27FC236}">
                <a16:creationId xmlns:a16="http://schemas.microsoft.com/office/drawing/2014/main" id="{8028BE90-42CC-4091-B36B-E860FB9B96D1}"/>
              </a:ext>
            </a:extLst>
          </p:cNvPr>
          <p:cNvSpPr/>
          <p:nvPr/>
        </p:nvSpPr>
        <p:spPr bwMode="auto">
          <a:xfrm>
            <a:off x="813002" y="1163784"/>
            <a:ext cx="8259647" cy="731520"/>
          </a:xfrm>
          <a:prstGeom prst="rect">
            <a:avLst/>
          </a:prstGeom>
          <a:solidFill>
            <a:srgbClr val="0098C3"/>
          </a:solidFill>
          <a:ln w="28575" cap="flat"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270" lvl="2" algn="ctr" fontAlgn="base">
              <a:spcBef>
                <a:spcPts val="600"/>
              </a:spcBef>
              <a:spcAft>
                <a:spcPts val="600"/>
              </a:spcAft>
              <a:buSzPct val="90000"/>
              <a:defRPr/>
            </a:pPr>
            <a:r>
              <a:rPr lang="en-US" sz="1400" b="1" dirty="0">
                <a:solidFill>
                  <a:schemeClr val="bg1"/>
                </a:solidFill>
                <a:latin typeface="+mj-lt"/>
              </a:rPr>
              <a:t>Rental income is generated from underlying real estate assets held in the portfolio</a:t>
            </a:r>
          </a:p>
        </p:txBody>
      </p:sp>
      <p:sp>
        <p:nvSpPr>
          <p:cNvPr id="39" name="Rectangle 38">
            <a:extLst>
              <a:ext uri="{FF2B5EF4-FFF2-40B4-BE49-F238E27FC236}">
                <a16:creationId xmlns:a16="http://schemas.microsoft.com/office/drawing/2014/main" id="{B4E8C0F3-66FE-4D30-99EB-227A172C2E42}"/>
              </a:ext>
            </a:extLst>
          </p:cNvPr>
          <p:cNvSpPr/>
          <p:nvPr/>
        </p:nvSpPr>
        <p:spPr bwMode="auto">
          <a:xfrm>
            <a:off x="2371726" y="2208508"/>
            <a:ext cx="6700923" cy="731520"/>
          </a:xfrm>
          <a:prstGeom prst="rect">
            <a:avLst/>
          </a:prstGeom>
          <a:solidFill>
            <a:srgbClr val="EAEAEA"/>
          </a:solidFill>
          <a:ln w="28575" cap="flat"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223520" lvl="2" indent="-222250" algn="just" fontAlgn="base">
              <a:spcBef>
                <a:spcPts val="600"/>
              </a:spcBef>
              <a:spcAft>
                <a:spcPts val="600"/>
              </a:spcAft>
              <a:buSzPct val="90000"/>
              <a:buFont typeface="Wingdings 3" pitchFamily="18" charset="2"/>
              <a:buChar char=""/>
              <a:defRPr/>
            </a:pPr>
            <a:r>
              <a:rPr lang="en-US" sz="1400" b="1" kern="0" dirty="0">
                <a:solidFill>
                  <a:sysClr val="windowText" lastClr="000000"/>
                </a:solidFill>
                <a:latin typeface="Arial"/>
                <a:cs typeface="Arial"/>
              </a:rPr>
              <a:t>High-quality institutional grade commercial properties in key metro cities attract premium rentals</a:t>
            </a:r>
          </a:p>
        </p:txBody>
      </p:sp>
      <p:sp>
        <p:nvSpPr>
          <p:cNvPr id="40" name="Content Placeholder 3">
            <a:extLst>
              <a:ext uri="{FF2B5EF4-FFF2-40B4-BE49-F238E27FC236}">
                <a16:creationId xmlns:a16="http://schemas.microsoft.com/office/drawing/2014/main" id="{1A04971B-B522-4EA6-A2D8-67D66902C1FB}"/>
              </a:ext>
            </a:extLst>
          </p:cNvPr>
          <p:cNvSpPr txBox="1">
            <a:spLocks/>
          </p:cNvSpPr>
          <p:nvPr>
            <p:custDataLst>
              <p:tags r:id="rId1"/>
            </p:custDataLst>
          </p:nvPr>
        </p:nvSpPr>
        <p:spPr bwMode="auto">
          <a:xfrm>
            <a:off x="813001" y="2221192"/>
            <a:ext cx="1463474" cy="718837"/>
          </a:xfrm>
          <a:prstGeom prst="rect">
            <a:avLst/>
          </a:prstGeom>
          <a:solidFill>
            <a:srgbClr val="646464"/>
          </a:solidFill>
          <a:ln>
            <a:noFill/>
          </a:ln>
          <a:effectLst/>
        </p:spPr>
        <p:txBody>
          <a:bodyPr vert="horz" wrap="square" lIns="45720" tIns="45720" rIns="45720" bIns="45720" numCol="1" anchor="ctr" anchorCtr="0" compatLnSpc="1">
            <a:prstTxWarp prst="textNoShape">
              <a:avLst/>
            </a:prstTxWarp>
          </a:bodyPr>
          <a:lstStyle>
            <a:defPPr>
              <a:defRPr lang="en-US"/>
            </a:defPPr>
            <a:lvl1pPr algn="ctr" fontAlgn="base">
              <a:spcBef>
                <a:spcPct val="100000"/>
              </a:spcBef>
              <a:spcAft>
                <a:spcPct val="20000"/>
              </a:spcAft>
              <a:defRPr sz="1100" b="1" kern="0">
                <a:solidFill>
                  <a:srgbClr val="FFFFFF"/>
                </a:solidFill>
                <a:latin typeface="+mj-lt"/>
                <a:cs typeface="Calibri" pitchFamily="34" charset="0"/>
              </a:defRPr>
            </a:lvl1pPr>
            <a:lvl2pPr marL="1588" fontAlgn="base">
              <a:spcBef>
                <a:spcPct val="40000"/>
              </a:spcBef>
              <a:spcAft>
                <a:spcPct val="0"/>
              </a:spcAft>
              <a:buClr>
                <a:schemeClr val="tx2"/>
              </a:buClr>
              <a:buFont typeface="Wingdings 3" pitchFamily="18" charset="2"/>
              <a:defRPr sz="1200">
                <a:solidFill>
                  <a:schemeClr val="bg2"/>
                </a:solidFill>
                <a:latin typeface="+mj-lt"/>
                <a:cs typeface="Calibri" pitchFamily="34" charset="0"/>
              </a:defRPr>
            </a:lvl2pPr>
            <a:lvl3pPr marL="230188" indent="-227013" fontAlgn="base">
              <a:spcBef>
                <a:spcPct val="40000"/>
              </a:spcBef>
              <a:spcAft>
                <a:spcPct val="0"/>
              </a:spcAft>
              <a:buClr>
                <a:srgbClr val="0098C3"/>
              </a:buClr>
              <a:buSzPct val="90000"/>
              <a:buFont typeface="Wingdings 3" pitchFamily="18" charset="2"/>
              <a:buChar char=""/>
              <a:defRPr sz="1200">
                <a:solidFill>
                  <a:schemeClr val="bg2"/>
                </a:solidFill>
                <a:latin typeface="+mj-lt"/>
                <a:cs typeface="Calibri" pitchFamily="34" charset="0"/>
              </a:defRPr>
            </a:lvl3pPr>
            <a:lvl4pPr marL="460375" indent="-228600" fontAlgn="base">
              <a:spcBef>
                <a:spcPct val="20000"/>
              </a:spcBef>
              <a:spcAft>
                <a:spcPct val="0"/>
              </a:spcAft>
              <a:buClr>
                <a:srgbClr val="0098C3"/>
              </a:buClr>
              <a:buSzPct val="90000"/>
              <a:buFont typeface="Calibri" pitchFamily="34" charset="0"/>
              <a:buChar char="•"/>
              <a:defRPr sz="1200">
                <a:solidFill>
                  <a:schemeClr val="bg2"/>
                </a:solidFill>
                <a:latin typeface="+mj-lt"/>
                <a:cs typeface="Calibri" pitchFamily="34" charset="0"/>
              </a:defRPr>
            </a:lvl4pPr>
            <a:lvl5pPr marL="690563" indent="-228600" fontAlgn="base">
              <a:spcBef>
                <a:spcPct val="20000"/>
              </a:spcBef>
              <a:spcAft>
                <a:spcPct val="0"/>
              </a:spcAft>
              <a:buClr>
                <a:srgbClr val="0098C3"/>
              </a:buClr>
              <a:buFont typeface="Calibri" pitchFamily="34" charset="0"/>
              <a:buChar char="–"/>
              <a:defRPr sz="1200">
                <a:solidFill>
                  <a:schemeClr val="bg2"/>
                </a:solidFill>
                <a:latin typeface="+mj-lt"/>
                <a:cs typeface="Calibri" pitchFamily="34" charset="0"/>
              </a:defRPr>
            </a:lvl5pPr>
            <a:lvl6pPr marL="1147763" indent="-228600" fontAlgn="base">
              <a:spcBef>
                <a:spcPct val="20000"/>
              </a:spcBef>
              <a:spcAft>
                <a:spcPct val="0"/>
              </a:spcAft>
              <a:buClr>
                <a:srgbClr val="0098C3"/>
              </a:buClr>
              <a:buFont typeface="Calibri" pitchFamily="34" charset="0"/>
              <a:buChar char="–"/>
              <a:defRPr sz="1600"/>
            </a:lvl6pPr>
            <a:lvl7pPr marL="1604963" indent="-228600" fontAlgn="base">
              <a:spcBef>
                <a:spcPct val="20000"/>
              </a:spcBef>
              <a:spcAft>
                <a:spcPct val="0"/>
              </a:spcAft>
              <a:buClr>
                <a:srgbClr val="0098C3"/>
              </a:buClr>
              <a:buFont typeface="Calibri" pitchFamily="34" charset="0"/>
              <a:buChar char="–"/>
              <a:defRPr sz="1600"/>
            </a:lvl7pPr>
            <a:lvl8pPr marL="2062163" indent="-228600" fontAlgn="base">
              <a:spcBef>
                <a:spcPct val="20000"/>
              </a:spcBef>
              <a:spcAft>
                <a:spcPct val="0"/>
              </a:spcAft>
              <a:buClr>
                <a:srgbClr val="0098C3"/>
              </a:buClr>
              <a:buFont typeface="Calibri" pitchFamily="34" charset="0"/>
              <a:buChar char="–"/>
              <a:defRPr sz="1600"/>
            </a:lvl8pPr>
            <a:lvl9pPr marL="2519363" indent="-228600" fontAlgn="base">
              <a:spcBef>
                <a:spcPct val="20000"/>
              </a:spcBef>
              <a:spcAft>
                <a:spcPct val="0"/>
              </a:spcAft>
              <a:buClr>
                <a:srgbClr val="0098C3"/>
              </a:buClr>
              <a:buFont typeface="Calibri" pitchFamily="34" charset="0"/>
              <a:buChar char="–"/>
              <a:defRPr sz="1600"/>
            </a:lvl9pPr>
          </a:lstStyle>
          <a:p>
            <a:pPr>
              <a:spcBef>
                <a:spcPts val="0"/>
              </a:spcBef>
              <a:defRPr/>
            </a:pPr>
            <a:r>
              <a:rPr lang="en-US" sz="1400" dirty="0">
                <a:solidFill>
                  <a:schemeClr val="bg1"/>
                </a:solidFill>
                <a:latin typeface="+mn-lt"/>
              </a:rPr>
              <a:t>Asset Quality</a:t>
            </a:r>
          </a:p>
        </p:txBody>
      </p:sp>
      <p:sp>
        <p:nvSpPr>
          <p:cNvPr id="41" name="Content Placeholder 3">
            <a:extLst>
              <a:ext uri="{FF2B5EF4-FFF2-40B4-BE49-F238E27FC236}">
                <a16:creationId xmlns:a16="http://schemas.microsoft.com/office/drawing/2014/main" id="{27992D48-DBDE-44C5-B8E8-CF68F28EA0DF}"/>
              </a:ext>
            </a:extLst>
          </p:cNvPr>
          <p:cNvSpPr txBox="1">
            <a:spLocks/>
          </p:cNvSpPr>
          <p:nvPr>
            <p:custDataLst>
              <p:tags r:id="rId2"/>
            </p:custDataLst>
          </p:nvPr>
        </p:nvSpPr>
        <p:spPr bwMode="auto">
          <a:xfrm>
            <a:off x="813001" y="3278599"/>
            <a:ext cx="1463474" cy="718837"/>
          </a:xfrm>
          <a:prstGeom prst="rect">
            <a:avLst/>
          </a:prstGeom>
          <a:solidFill>
            <a:srgbClr val="646464"/>
          </a:solidFill>
          <a:ln>
            <a:noFill/>
          </a:ln>
          <a:effectLst/>
        </p:spPr>
        <p:txBody>
          <a:bodyPr vert="horz" wrap="square" lIns="45720" tIns="45720" rIns="45720" bIns="45720" numCol="1" anchor="ctr" anchorCtr="0" compatLnSpc="1">
            <a:prstTxWarp prst="textNoShape">
              <a:avLst/>
            </a:prstTxWarp>
          </a:bodyPr>
          <a:lstStyle>
            <a:defPPr>
              <a:defRPr lang="en-US"/>
            </a:defPPr>
            <a:lvl1pPr algn="ctr" fontAlgn="base">
              <a:spcBef>
                <a:spcPct val="100000"/>
              </a:spcBef>
              <a:spcAft>
                <a:spcPct val="20000"/>
              </a:spcAft>
              <a:defRPr sz="1100" b="1" kern="0">
                <a:solidFill>
                  <a:srgbClr val="FFFFFF"/>
                </a:solidFill>
                <a:latin typeface="+mj-lt"/>
                <a:cs typeface="Calibri" pitchFamily="34" charset="0"/>
              </a:defRPr>
            </a:lvl1pPr>
            <a:lvl2pPr marL="1588" fontAlgn="base">
              <a:spcBef>
                <a:spcPct val="40000"/>
              </a:spcBef>
              <a:spcAft>
                <a:spcPct val="0"/>
              </a:spcAft>
              <a:buClr>
                <a:schemeClr val="tx2"/>
              </a:buClr>
              <a:buFont typeface="Wingdings 3" pitchFamily="18" charset="2"/>
              <a:defRPr sz="1200">
                <a:solidFill>
                  <a:schemeClr val="bg2"/>
                </a:solidFill>
                <a:latin typeface="+mj-lt"/>
                <a:cs typeface="Calibri" pitchFamily="34" charset="0"/>
              </a:defRPr>
            </a:lvl2pPr>
            <a:lvl3pPr marL="230188" indent="-227013" fontAlgn="base">
              <a:spcBef>
                <a:spcPct val="40000"/>
              </a:spcBef>
              <a:spcAft>
                <a:spcPct val="0"/>
              </a:spcAft>
              <a:buClr>
                <a:srgbClr val="0098C3"/>
              </a:buClr>
              <a:buSzPct val="90000"/>
              <a:buFont typeface="Wingdings 3" pitchFamily="18" charset="2"/>
              <a:buChar char=""/>
              <a:defRPr sz="1200">
                <a:solidFill>
                  <a:schemeClr val="bg2"/>
                </a:solidFill>
                <a:latin typeface="+mj-lt"/>
                <a:cs typeface="Calibri" pitchFamily="34" charset="0"/>
              </a:defRPr>
            </a:lvl3pPr>
            <a:lvl4pPr marL="460375" indent="-228600" fontAlgn="base">
              <a:spcBef>
                <a:spcPct val="20000"/>
              </a:spcBef>
              <a:spcAft>
                <a:spcPct val="0"/>
              </a:spcAft>
              <a:buClr>
                <a:srgbClr val="0098C3"/>
              </a:buClr>
              <a:buSzPct val="90000"/>
              <a:buFont typeface="Calibri" pitchFamily="34" charset="0"/>
              <a:buChar char="•"/>
              <a:defRPr sz="1200">
                <a:solidFill>
                  <a:schemeClr val="bg2"/>
                </a:solidFill>
                <a:latin typeface="+mj-lt"/>
                <a:cs typeface="Calibri" pitchFamily="34" charset="0"/>
              </a:defRPr>
            </a:lvl4pPr>
            <a:lvl5pPr marL="690563" indent="-228600" fontAlgn="base">
              <a:spcBef>
                <a:spcPct val="20000"/>
              </a:spcBef>
              <a:spcAft>
                <a:spcPct val="0"/>
              </a:spcAft>
              <a:buClr>
                <a:srgbClr val="0098C3"/>
              </a:buClr>
              <a:buFont typeface="Calibri" pitchFamily="34" charset="0"/>
              <a:buChar char="–"/>
              <a:defRPr sz="1200">
                <a:solidFill>
                  <a:schemeClr val="bg2"/>
                </a:solidFill>
                <a:latin typeface="+mj-lt"/>
                <a:cs typeface="Calibri" pitchFamily="34" charset="0"/>
              </a:defRPr>
            </a:lvl5pPr>
            <a:lvl6pPr marL="1147763" indent="-228600" fontAlgn="base">
              <a:spcBef>
                <a:spcPct val="20000"/>
              </a:spcBef>
              <a:spcAft>
                <a:spcPct val="0"/>
              </a:spcAft>
              <a:buClr>
                <a:srgbClr val="0098C3"/>
              </a:buClr>
              <a:buFont typeface="Calibri" pitchFamily="34" charset="0"/>
              <a:buChar char="–"/>
              <a:defRPr sz="1600"/>
            </a:lvl6pPr>
            <a:lvl7pPr marL="1604963" indent="-228600" fontAlgn="base">
              <a:spcBef>
                <a:spcPct val="20000"/>
              </a:spcBef>
              <a:spcAft>
                <a:spcPct val="0"/>
              </a:spcAft>
              <a:buClr>
                <a:srgbClr val="0098C3"/>
              </a:buClr>
              <a:buFont typeface="Calibri" pitchFamily="34" charset="0"/>
              <a:buChar char="–"/>
              <a:defRPr sz="1600"/>
            </a:lvl7pPr>
            <a:lvl8pPr marL="2062163" indent="-228600" fontAlgn="base">
              <a:spcBef>
                <a:spcPct val="20000"/>
              </a:spcBef>
              <a:spcAft>
                <a:spcPct val="0"/>
              </a:spcAft>
              <a:buClr>
                <a:srgbClr val="0098C3"/>
              </a:buClr>
              <a:buFont typeface="Calibri" pitchFamily="34" charset="0"/>
              <a:buChar char="–"/>
              <a:defRPr sz="1600"/>
            </a:lvl8pPr>
            <a:lvl9pPr marL="2519363" indent="-228600" fontAlgn="base">
              <a:spcBef>
                <a:spcPct val="20000"/>
              </a:spcBef>
              <a:spcAft>
                <a:spcPct val="0"/>
              </a:spcAft>
              <a:buClr>
                <a:srgbClr val="0098C3"/>
              </a:buClr>
              <a:buFont typeface="Calibri" pitchFamily="34" charset="0"/>
              <a:buChar char="–"/>
              <a:defRPr sz="1600"/>
            </a:lvl9pPr>
          </a:lstStyle>
          <a:p>
            <a:pPr>
              <a:spcBef>
                <a:spcPts val="0"/>
              </a:spcBef>
              <a:defRPr/>
            </a:pPr>
            <a:r>
              <a:rPr lang="en-US" sz="1400" dirty="0">
                <a:solidFill>
                  <a:schemeClr val="bg1"/>
                </a:solidFill>
                <a:latin typeface="+mn-lt"/>
              </a:rPr>
              <a:t>Tenant Quality</a:t>
            </a:r>
          </a:p>
        </p:txBody>
      </p:sp>
      <p:sp>
        <p:nvSpPr>
          <p:cNvPr id="42" name="Rectangle 41">
            <a:extLst>
              <a:ext uri="{FF2B5EF4-FFF2-40B4-BE49-F238E27FC236}">
                <a16:creationId xmlns:a16="http://schemas.microsoft.com/office/drawing/2014/main" id="{0120C7F6-7B07-4A39-9BB6-9AA4B463975D}"/>
              </a:ext>
            </a:extLst>
          </p:cNvPr>
          <p:cNvSpPr/>
          <p:nvPr/>
        </p:nvSpPr>
        <p:spPr bwMode="auto">
          <a:xfrm>
            <a:off x="2371726" y="3265915"/>
            <a:ext cx="6700923" cy="731520"/>
          </a:xfrm>
          <a:prstGeom prst="rect">
            <a:avLst/>
          </a:prstGeom>
          <a:solidFill>
            <a:srgbClr val="EAEAEA"/>
          </a:solidFill>
          <a:ln w="28575" cap="flat"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223520" lvl="2" indent="-222250" algn="just" fontAlgn="base">
              <a:spcBef>
                <a:spcPts val="600"/>
              </a:spcBef>
              <a:spcAft>
                <a:spcPts val="600"/>
              </a:spcAft>
              <a:buSzPct val="90000"/>
              <a:buFont typeface="Wingdings 3" pitchFamily="18" charset="2"/>
              <a:buChar char=""/>
              <a:defRPr/>
            </a:pPr>
            <a:r>
              <a:rPr lang="en-US" sz="1400" b="1" kern="0" dirty="0">
                <a:solidFill>
                  <a:sysClr val="windowText" lastClr="000000"/>
                </a:solidFill>
                <a:latin typeface="Arial"/>
                <a:cs typeface="Arial"/>
              </a:rPr>
              <a:t>Diversified and high-credit quality </a:t>
            </a:r>
            <a:r>
              <a:rPr lang="en-US" sz="1400" b="1" kern="0" dirty="0" smtClean="0">
                <a:solidFill>
                  <a:sysClr val="windowText" lastClr="000000"/>
                </a:solidFill>
                <a:latin typeface="Arial"/>
                <a:cs typeface="Arial"/>
              </a:rPr>
              <a:t>tenants generally pay </a:t>
            </a:r>
            <a:r>
              <a:rPr lang="en-US" sz="1400" b="1" kern="0" dirty="0">
                <a:solidFill>
                  <a:sysClr val="windowText" lastClr="000000"/>
                </a:solidFill>
                <a:latin typeface="Arial"/>
                <a:cs typeface="Arial"/>
              </a:rPr>
              <a:t>rentals on time</a:t>
            </a:r>
          </a:p>
        </p:txBody>
      </p:sp>
      <p:sp>
        <p:nvSpPr>
          <p:cNvPr id="43" name="Content Placeholder 3">
            <a:extLst>
              <a:ext uri="{FF2B5EF4-FFF2-40B4-BE49-F238E27FC236}">
                <a16:creationId xmlns:a16="http://schemas.microsoft.com/office/drawing/2014/main" id="{09F0C9E4-3BE5-4DEF-A133-4AB1AF1C3023}"/>
              </a:ext>
            </a:extLst>
          </p:cNvPr>
          <p:cNvSpPr txBox="1">
            <a:spLocks/>
          </p:cNvSpPr>
          <p:nvPr>
            <p:custDataLst>
              <p:tags r:id="rId3"/>
            </p:custDataLst>
          </p:nvPr>
        </p:nvSpPr>
        <p:spPr bwMode="auto">
          <a:xfrm>
            <a:off x="813001" y="4336005"/>
            <a:ext cx="1463474" cy="718837"/>
          </a:xfrm>
          <a:prstGeom prst="rect">
            <a:avLst/>
          </a:prstGeom>
          <a:solidFill>
            <a:srgbClr val="646464"/>
          </a:solidFill>
          <a:ln>
            <a:noFill/>
          </a:ln>
          <a:effectLst/>
        </p:spPr>
        <p:txBody>
          <a:bodyPr vert="horz" wrap="square" lIns="45720" tIns="45720" rIns="45720" bIns="45720" numCol="1" anchor="ctr" anchorCtr="0" compatLnSpc="1">
            <a:prstTxWarp prst="textNoShape">
              <a:avLst/>
            </a:prstTxWarp>
          </a:bodyPr>
          <a:lstStyle>
            <a:defPPr>
              <a:defRPr lang="en-US"/>
            </a:defPPr>
            <a:lvl1pPr algn="ctr" fontAlgn="base">
              <a:spcBef>
                <a:spcPct val="100000"/>
              </a:spcBef>
              <a:spcAft>
                <a:spcPct val="20000"/>
              </a:spcAft>
              <a:defRPr sz="1100" b="1" kern="0">
                <a:solidFill>
                  <a:srgbClr val="FFFFFF"/>
                </a:solidFill>
                <a:latin typeface="+mj-lt"/>
                <a:cs typeface="Calibri" pitchFamily="34" charset="0"/>
              </a:defRPr>
            </a:lvl1pPr>
            <a:lvl2pPr marL="1588" fontAlgn="base">
              <a:spcBef>
                <a:spcPct val="40000"/>
              </a:spcBef>
              <a:spcAft>
                <a:spcPct val="0"/>
              </a:spcAft>
              <a:buClr>
                <a:schemeClr val="tx2"/>
              </a:buClr>
              <a:buFont typeface="Wingdings 3" pitchFamily="18" charset="2"/>
              <a:defRPr sz="1200">
                <a:solidFill>
                  <a:schemeClr val="bg2"/>
                </a:solidFill>
                <a:latin typeface="+mj-lt"/>
                <a:cs typeface="Calibri" pitchFamily="34" charset="0"/>
              </a:defRPr>
            </a:lvl2pPr>
            <a:lvl3pPr marL="230188" indent="-227013" fontAlgn="base">
              <a:spcBef>
                <a:spcPct val="40000"/>
              </a:spcBef>
              <a:spcAft>
                <a:spcPct val="0"/>
              </a:spcAft>
              <a:buClr>
                <a:srgbClr val="0098C3"/>
              </a:buClr>
              <a:buSzPct val="90000"/>
              <a:buFont typeface="Wingdings 3" pitchFamily="18" charset="2"/>
              <a:buChar char=""/>
              <a:defRPr sz="1200">
                <a:solidFill>
                  <a:schemeClr val="bg2"/>
                </a:solidFill>
                <a:latin typeface="+mj-lt"/>
                <a:cs typeface="Calibri" pitchFamily="34" charset="0"/>
              </a:defRPr>
            </a:lvl3pPr>
            <a:lvl4pPr marL="460375" indent="-228600" fontAlgn="base">
              <a:spcBef>
                <a:spcPct val="20000"/>
              </a:spcBef>
              <a:spcAft>
                <a:spcPct val="0"/>
              </a:spcAft>
              <a:buClr>
                <a:srgbClr val="0098C3"/>
              </a:buClr>
              <a:buSzPct val="90000"/>
              <a:buFont typeface="Calibri" pitchFamily="34" charset="0"/>
              <a:buChar char="•"/>
              <a:defRPr sz="1200">
                <a:solidFill>
                  <a:schemeClr val="bg2"/>
                </a:solidFill>
                <a:latin typeface="+mj-lt"/>
                <a:cs typeface="Calibri" pitchFamily="34" charset="0"/>
              </a:defRPr>
            </a:lvl4pPr>
            <a:lvl5pPr marL="690563" indent="-228600" fontAlgn="base">
              <a:spcBef>
                <a:spcPct val="20000"/>
              </a:spcBef>
              <a:spcAft>
                <a:spcPct val="0"/>
              </a:spcAft>
              <a:buClr>
                <a:srgbClr val="0098C3"/>
              </a:buClr>
              <a:buFont typeface="Calibri" pitchFamily="34" charset="0"/>
              <a:buChar char="–"/>
              <a:defRPr sz="1200">
                <a:solidFill>
                  <a:schemeClr val="bg2"/>
                </a:solidFill>
                <a:latin typeface="+mj-lt"/>
                <a:cs typeface="Calibri" pitchFamily="34" charset="0"/>
              </a:defRPr>
            </a:lvl5pPr>
            <a:lvl6pPr marL="1147763" indent="-228600" fontAlgn="base">
              <a:spcBef>
                <a:spcPct val="20000"/>
              </a:spcBef>
              <a:spcAft>
                <a:spcPct val="0"/>
              </a:spcAft>
              <a:buClr>
                <a:srgbClr val="0098C3"/>
              </a:buClr>
              <a:buFont typeface="Calibri" pitchFamily="34" charset="0"/>
              <a:buChar char="–"/>
              <a:defRPr sz="1600"/>
            </a:lvl6pPr>
            <a:lvl7pPr marL="1604963" indent="-228600" fontAlgn="base">
              <a:spcBef>
                <a:spcPct val="20000"/>
              </a:spcBef>
              <a:spcAft>
                <a:spcPct val="0"/>
              </a:spcAft>
              <a:buClr>
                <a:srgbClr val="0098C3"/>
              </a:buClr>
              <a:buFont typeface="Calibri" pitchFamily="34" charset="0"/>
              <a:buChar char="–"/>
              <a:defRPr sz="1600"/>
            </a:lvl7pPr>
            <a:lvl8pPr marL="2062163" indent="-228600" fontAlgn="base">
              <a:spcBef>
                <a:spcPct val="20000"/>
              </a:spcBef>
              <a:spcAft>
                <a:spcPct val="0"/>
              </a:spcAft>
              <a:buClr>
                <a:srgbClr val="0098C3"/>
              </a:buClr>
              <a:buFont typeface="Calibri" pitchFamily="34" charset="0"/>
              <a:buChar char="–"/>
              <a:defRPr sz="1600"/>
            </a:lvl8pPr>
            <a:lvl9pPr marL="2519363" indent="-228600" fontAlgn="base">
              <a:spcBef>
                <a:spcPct val="20000"/>
              </a:spcBef>
              <a:spcAft>
                <a:spcPct val="0"/>
              </a:spcAft>
              <a:buClr>
                <a:srgbClr val="0098C3"/>
              </a:buClr>
              <a:buFont typeface="Calibri" pitchFamily="34" charset="0"/>
              <a:buChar char="–"/>
              <a:defRPr sz="1600"/>
            </a:lvl9pPr>
          </a:lstStyle>
          <a:p>
            <a:pPr>
              <a:spcBef>
                <a:spcPts val="0"/>
              </a:spcBef>
              <a:defRPr/>
            </a:pPr>
            <a:r>
              <a:rPr lang="en-US" sz="1400">
                <a:solidFill>
                  <a:schemeClr val="bg1"/>
                </a:solidFill>
                <a:latin typeface="+mn-lt"/>
              </a:rPr>
              <a:t>Lease Term</a:t>
            </a:r>
            <a:endParaRPr lang="en-US" sz="1400" dirty="0">
              <a:solidFill>
                <a:schemeClr val="bg1"/>
              </a:solidFill>
              <a:latin typeface="+mn-lt"/>
            </a:endParaRPr>
          </a:p>
        </p:txBody>
      </p:sp>
      <p:sp>
        <p:nvSpPr>
          <p:cNvPr id="44" name="Rectangle 43">
            <a:extLst>
              <a:ext uri="{FF2B5EF4-FFF2-40B4-BE49-F238E27FC236}">
                <a16:creationId xmlns:a16="http://schemas.microsoft.com/office/drawing/2014/main" id="{E5EAF586-4B8E-482B-A562-60C0E8911A59}"/>
              </a:ext>
            </a:extLst>
          </p:cNvPr>
          <p:cNvSpPr/>
          <p:nvPr/>
        </p:nvSpPr>
        <p:spPr bwMode="auto">
          <a:xfrm>
            <a:off x="2371726" y="4323321"/>
            <a:ext cx="6700923" cy="731520"/>
          </a:xfrm>
          <a:prstGeom prst="rect">
            <a:avLst/>
          </a:prstGeom>
          <a:solidFill>
            <a:srgbClr val="EAEAEA"/>
          </a:solidFill>
          <a:ln w="28575" cap="flat"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223520" lvl="2" indent="-222250" algn="just" fontAlgn="base">
              <a:spcBef>
                <a:spcPts val="600"/>
              </a:spcBef>
              <a:spcAft>
                <a:spcPts val="600"/>
              </a:spcAft>
              <a:buSzPct val="90000"/>
              <a:buFont typeface="Wingdings 3" pitchFamily="18" charset="2"/>
              <a:buChar char=""/>
              <a:defRPr/>
            </a:pPr>
            <a:r>
              <a:rPr lang="en-US" sz="1400" b="1" kern="0" dirty="0">
                <a:solidFill>
                  <a:sysClr val="windowText" lastClr="000000"/>
                </a:solidFill>
                <a:latin typeface="Arial"/>
                <a:cs typeface="Arial"/>
              </a:rPr>
              <a:t>Stable cash flows due to long-term nature of lease contracts</a:t>
            </a:r>
          </a:p>
        </p:txBody>
      </p:sp>
      <p:sp>
        <p:nvSpPr>
          <p:cNvPr id="45" name="Rectangle 44">
            <a:extLst>
              <a:ext uri="{FF2B5EF4-FFF2-40B4-BE49-F238E27FC236}">
                <a16:creationId xmlns:a16="http://schemas.microsoft.com/office/drawing/2014/main" id="{7B9CC3CE-B171-48C8-AB09-31890B56F80B}"/>
              </a:ext>
            </a:extLst>
          </p:cNvPr>
          <p:cNvSpPr/>
          <p:nvPr/>
        </p:nvSpPr>
        <p:spPr bwMode="auto">
          <a:xfrm>
            <a:off x="813002" y="5335268"/>
            <a:ext cx="8259647" cy="731520"/>
          </a:xfrm>
          <a:prstGeom prst="rect">
            <a:avLst/>
          </a:prstGeom>
          <a:solidFill>
            <a:srgbClr val="006778"/>
          </a:solidFill>
          <a:ln w="28575" cap="flat"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270" lvl="2" algn="ctr" fontAlgn="base">
              <a:spcBef>
                <a:spcPts val="600"/>
              </a:spcBef>
              <a:spcAft>
                <a:spcPts val="600"/>
              </a:spcAft>
              <a:buSzPct val="90000"/>
              <a:defRPr/>
            </a:pPr>
            <a:r>
              <a:rPr lang="en-US" sz="1400" b="1" u="sng" kern="0" dirty="0">
                <a:solidFill>
                  <a:schemeClr val="bg1"/>
                </a:solidFill>
                <a:latin typeface="Arial"/>
                <a:cs typeface="Arial"/>
              </a:rPr>
              <a:t>Minimum 90%</a:t>
            </a:r>
            <a:r>
              <a:rPr lang="en-US" sz="1400" b="1" kern="0" dirty="0">
                <a:solidFill>
                  <a:schemeClr val="bg1"/>
                </a:solidFill>
                <a:latin typeface="Arial"/>
                <a:cs typeface="Arial"/>
              </a:rPr>
              <a:t> of the available NDCF is REQUIRED to be distributed to unitholders (at least semi-annually)</a:t>
            </a:r>
          </a:p>
        </p:txBody>
      </p:sp>
      <p:pic>
        <p:nvPicPr>
          <p:cNvPr id="13" name="Picture 3"/>
          <p:cNvPicPr/>
          <p:nvPr/>
        </p:nvPicPr>
        <p:blipFill>
          <a:blip r:embed="rId5"/>
          <a:stretch/>
        </p:blipFill>
        <p:spPr>
          <a:xfrm>
            <a:off x="0" y="27180"/>
            <a:ext cx="1029600" cy="803880"/>
          </a:xfrm>
          <a:prstGeom prst="rect">
            <a:avLst/>
          </a:prstGeom>
          <a:ln>
            <a:noFill/>
          </a:ln>
        </p:spPr>
      </p:pic>
    </p:spTree>
    <p:extLst>
      <p:ext uri="{BB962C8B-B14F-4D97-AF65-F5344CB8AC3E}">
        <p14:creationId xmlns:p14="http://schemas.microsoft.com/office/powerpoint/2010/main" val="3647330710"/>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183636" y="194722"/>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r>
              <a:rPr lang="en-US" sz="2600" b="1" smtClean="0">
                <a:latin typeface="Arial" panose="020B0604020202020204" pitchFamily="34" charset="0"/>
                <a:cs typeface="Arial" panose="020B0604020202020204" pitchFamily="34" charset="0"/>
              </a:rPr>
              <a:t>Disclosures </a:t>
            </a:r>
            <a:r>
              <a:rPr lang="en-US" sz="2600" b="1" dirty="0">
                <a:latin typeface="Arial" panose="020B0604020202020204" pitchFamily="34" charset="0"/>
                <a:cs typeface="Arial" panose="020B0604020202020204" pitchFamily="34" charset="0"/>
              </a:rPr>
              <a:t>to </a:t>
            </a:r>
            <a:r>
              <a:rPr lang="en-US" sz="2600" b="1" dirty="0" smtClean="0">
                <a:latin typeface="Arial" panose="020B0604020202020204" pitchFamily="34" charset="0"/>
                <a:cs typeface="Arial" panose="020B0604020202020204" pitchFamily="34" charset="0"/>
              </a:rPr>
              <a:t>Unit-holders by the REIT</a:t>
            </a:r>
            <a:endParaRPr lang="en-US" sz="2600" b="1" dirty="0">
              <a:latin typeface="Arial" panose="020B0604020202020204" pitchFamily="34" charset="0"/>
              <a:cs typeface="Arial" panose="020B0604020202020204" pitchFamily="34" charset="0"/>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smtClean="0">
                <a:solidFill>
                  <a:srgbClr val="FFFFFF"/>
                </a:solidFill>
                <a:latin typeface="Calibri"/>
              </a:rPr>
              <a:t>13</a:t>
            </a:r>
            <a:endParaRPr lang="en-IN" sz="1000" b="0" strike="noStrike" spc="-1" dirty="0">
              <a:latin typeface="Arial"/>
            </a:endParaRPr>
          </a:p>
        </p:txBody>
      </p:sp>
      <p:sp>
        <p:nvSpPr>
          <p:cNvPr id="13" name="Rectangle 12">
            <a:extLst>
              <a:ext uri="{FF2B5EF4-FFF2-40B4-BE49-F238E27FC236}">
                <a16:creationId xmlns:a16="http://schemas.microsoft.com/office/drawing/2014/main" id="{48762736-9B5D-43D3-9CE6-8BCE73011AE4}"/>
              </a:ext>
            </a:extLst>
          </p:cNvPr>
          <p:cNvSpPr/>
          <p:nvPr/>
        </p:nvSpPr>
        <p:spPr bwMode="auto">
          <a:xfrm>
            <a:off x="792650" y="1611460"/>
            <a:ext cx="2551176" cy="2194560"/>
          </a:xfrm>
          <a:prstGeom prst="rect">
            <a:avLst/>
          </a:prstGeom>
          <a:solidFill>
            <a:srgbClr val="0098C3"/>
          </a:solidFill>
          <a:ln w="28575" cap="flat"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270" lvl="2" algn="ctr" fontAlgn="base">
              <a:spcBef>
                <a:spcPts val="800"/>
              </a:spcBef>
              <a:spcAft>
                <a:spcPts val="800"/>
              </a:spcAft>
              <a:buSzPct val="90000"/>
              <a:defRPr/>
            </a:pPr>
            <a:r>
              <a:rPr lang="en-US" sz="2400" b="1" dirty="0">
                <a:solidFill>
                  <a:schemeClr val="bg1"/>
                </a:solidFill>
                <a:latin typeface="+mj-lt"/>
              </a:rPr>
              <a:t>Earnings Materials</a:t>
            </a:r>
          </a:p>
          <a:p>
            <a:pPr marL="1270" lvl="2" algn="ctr" fontAlgn="base">
              <a:spcBef>
                <a:spcPts val="800"/>
              </a:spcBef>
              <a:spcAft>
                <a:spcPts val="800"/>
              </a:spcAft>
              <a:buSzPct val="90000"/>
              <a:defRPr/>
            </a:pPr>
            <a:r>
              <a:rPr lang="en-US" sz="1400" b="1" i="1" dirty="0">
                <a:solidFill>
                  <a:schemeClr val="bg1"/>
                </a:solidFill>
                <a:latin typeface="+mj-lt"/>
              </a:rPr>
              <a:t>Published quarterly and benchmarked to global disclosure standards</a:t>
            </a:r>
          </a:p>
        </p:txBody>
      </p:sp>
      <p:sp>
        <p:nvSpPr>
          <p:cNvPr id="14" name="Rectangle 13">
            <a:extLst>
              <a:ext uri="{FF2B5EF4-FFF2-40B4-BE49-F238E27FC236}">
                <a16:creationId xmlns:a16="http://schemas.microsoft.com/office/drawing/2014/main" id="{BF61A0CA-4B35-4A39-A94A-4AD4D5F87019}"/>
              </a:ext>
            </a:extLst>
          </p:cNvPr>
          <p:cNvSpPr/>
          <p:nvPr/>
        </p:nvSpPr>
        <p:spPr bwMode="auto">
          <a:xfrm>
            <a:off x="3677413" y="1611460"/>
            <a:ext cx="2551176" cy="2194560"/>
          </a:xfrm>
          <a:prstGeom prst="rect">
            <a:avLst/>
          </a:prstGeom>
          <a:solidFill>
            <a:srgbClr val="006778"/>
          </a:solidFill>
          <a:ln w="28575" cap="flat"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270" lvl="2" algn="ctr" fontAlgn="base">
              <a:spcBef>
                <a:spcPts val="800"/>
              </a:spcBef>
              <a:spcAft>
                <a:spcPts val="800"/>
              </a:spcAft>
              <a:buSzPct val="90000"/>
              <a:defRPr/>
            </a:pPr>
            <a:r>
              <a:rPr lang="en-US" sz="2400" b="1" dirty="0">
                <a:solidFill>
                  <a:schemeClr val="bg1"/>
                </a:solidFill>
                <a:latin typeface="+mj-lt"/>
              </a:rPr>
              <a:t>Earnings Call</a:t>
            </a:r>
          </a:p>
          <a:p>
            <a:pPr marL="1270" lvl="2" algn="ctr" fontAlgn="base">
              <a:spcBef>
                <a:spcPts val="800"/>
              </a:spcBef>
              <a:spcAft>
                <a:spcPts val="800"/>
              </a:spcAft>
              <a:buSzPct val="90000"/>
              <a:defRPr/>
            </a:pPr>
            <a:r>
              <a:rPr lang="en-US" sz="2400" b="1" dirty="0">
                <a:solidFill>
                  <a:schemeClr val="bg1"/>
                </a:solidFill>
                <a:latin typeface="+mj-lt"/>
              </a:rPr>
              <a:t> </a:t>
            </a:r>
            <a:r>
              <a:rPr lang="en-US" sz="1400" b="1" i="1" dirty="0">
                <a:solidFill>
                  <a:schemeClr val="bg1"/>
                </a:solidFill>
                <a:latin typeface="+mj-lt"/>
              </a:rPr>
              <a:t>Held quarterly by management</a:t>
            </a:r>
          </a:p>
          <a:p>
            <a:pPr marL="1270" lvl="2" algn="ctr" fontAlgn="base">
              <a:spcBef>
                <a:spcPts val="800"/>
              </a:spcBef>
              <a:spcAft>
                <a:spcPts val="800"/>
              </a:spcAft>
              <a:buSzPct val="90000"/>
              <a:defRPr/>
            </a:pPr>
            <a:endParaRPr lang="en-US" sz="1400" b="1" i="1" dirty="0">
              <a:solidFill>
                <a:schemeClr val="bg1"/>
              </a:solidFill>
              <a:latin typeface="+mj-lt"/>
            </a:endParaRPr>
          </a:p>
        </p:txBody>
      </p:sp>
      <p:sp>
        <p:nvSpPr>
          <p:cNvPr id="15" name="Rectangle 14">
            <a:extLst>
              <a:ext uri="{FF2B5EF4-FFF2-40B4-BE49-F238E27FC236}">
                <a16:creationId xmlns:a16="http://schemas.microsoft.com/office/drawing/2014/main" id="{AA3C1817-1031-4F59-BAFB-AA0AA18E0DC8}"/>
              </a:ext>
            </a:extLst>
          </p:cNvPr>
          <p:cNvSpPr/>
          <p:nvPr/>
        </p:nvSpPr>
        <p:spPr bwMode="auto">
          <a:xfrm>
            <a:off x="6562176" y="1611460"/>
            <a:ext cx="2551176" cy="2194560"/>
          </a:xfrm>
          <a:prstGeom prst="rect">
            <a:avLst/>
          </a:prstGeom>
          <a:solidFill>
            <a:srgbClr val="B8005C"/>
          </a:solidFill>
          <a:ln w="28575" cap="flat"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270" lvl="2" algn="ctr" defTabSz="457200" fontAlgn="base">
              <a:spcBef>
                <a:spcPts val="800"/>
              </a:spcBef>
              <a:spcAft>
                <a:spcPts val="800"/>
              </a:spcAft>
              <a:buSzPct val="90000"/>
              <a:defRPr/>
            </a:pPr>
            <a:r>
              <a:rPr lang="en-US" sz="2400" b="1" dirty="0">
                <a:solidFill>
                  <a:prstClr val="white"/>
                </a:solidFill>
                <a:latin typeface="Arial" panose="020B0604020202020204"/>
              </a:rPr>
              <a:t>Half-yearly Report</a:t>
            </a:r>
          </a:p>
          <a:p>
            <a:pPr marL="1270" lvl="2" algn="ctr" defTabSz="457200" fontAlgn="base">
              <a:spcBef>
                <a:spcPts val="800"/>
              </a:spcBef>
              <a:spcAft>
                <a:spcPts val="800"/>
              </a:spcAft>
              <a:buSzPct val="90000"/>
              <a:defRPr/>
            </a:pPr>
            <a:r>
              <a:rPr lang="en-US" sz="1400" b="1" i="1" dirty="0">
                <a:solidFill>
                  <a:prstClr val="white"/>
                </a:solidFill>
                <a:latin typeface="Arial" panose="020B0604020202020204"/>
              </a:rPr>
              <a:t>Published semi-annually</a:t>
            </a:r>
          </a:p>
          <a:p>
            <a:pPr marL="1270" lvl="2" algn="ctr" defTabSz="457200" fontAlgn="base">
              <a:spcBef>
                <a:spcPts val="800"/>
              </a:spcBef>
              <a:spcAft>
                <a:spcPts val="800"/>
              </a:spcAft>
              <a:buSzPct val="90000"/>
              <a:defRPr/>
            </a:pPr>
            <a:r>
              <a:rPr lang="en-US" sz="1400" b="1" i="1" dirty="0">
                <a:solidFill>
                  <a:prstClr val="white"/>
                </a:solidFill>
                <a:latin typeface="Arial" panose="020B0604020202020204"/>
              </a:rPr>
              <a:t>(NOT Required by Listed Companies) </a:t>
            </a:r>
          </a:p>
        </p:txBody>
      </p:sp>
      <p:sp>
        <p:nvSpPr>
          <p:cNvPr id="16" name="Rectangle 15">
            <a:extLst>
              <a:ext uri="{FF2B5EF4-FFF2-40B4-BE49-F238E27FC236}">
                <a16:creationId xmlns:a16="http://schemas.microsoft.com/office/drawing/2014/main" id="{4A5DFC26-8AB8-4838-B603-C2FC965A4191}"/>
              </a:ext>
            </a:extLst>
          </p:cNvPr>
          <p:cNvSpPr/>
          <p:nvPr/>
        </p:nvSpPr>
        <p:spPr bwMode="auto">
          <a:xfrm>
            <a:off x="792650" y="3982817"/>
            <a:ext cx="2551176" cy="2194560"/>
          </a:xfrm>
          <a:prstGeom prst="rect">
            <a:avLst/>
          </a:prstGeom>
          <a:solidFill>
            <a:srgbClr val="660046"/>
          </a:solidFill>
          <a:ln w="28575" cap="flat"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270" lvl="2" algn="ctr" fontAlgn="base">
              <a:spcBef>
                <a:spcPts val="800"/>
              </a:spcBef>
              <a:spcAft>
                <a:spcPts val="800"/>
              </a:spcAft>
              <a:buSzPct val="90000"/>
              <a:defRPr/>
            </a:pPr>
            <a:r>
              <a:rPr lang="en-US" sz="2400" b="1" dirty="0">
                <a:solidFill>
                  <a:schemeClr val="bg1"/>
                </a:solidFill>
                <a:latin typeface="+mj-lt"/>
              </a:rPr>
              <a:t>Independent REIT Valuation</a:t>
            </a:r>
          </a:p>
          <a:p>
            <a:pPr marL="1270" lvl="2" algn="ctr" fontAlgn="base">
              <a:spcBef>
                <a:spcPts val="800"/>
              </a:spcBef>
              <a:spcAft>
                <a:spcPts val="800"/>
              </a:spcAft>
              <a:buSzPct val="90000"/>
              <a:defRPr/>
            </a:pPr>
            <a:r>
              <a:rPr lang="en-US" sz="1400" b="1" i="1" dirty="0">
                <a:solidFill>
                  <a:schemeClr val="bg1"/>
                </a:solidFill>
                <a:latin typeface="+mj-lt"/>
              </a:rPr>
              <a:t>Conducted half-yearly </a:t>
            </a:r>
          </a:p>
        </p:txBody>
      </p:sp>
      <p:sp>
        <p:nvSpPr>
          <p:cNvPr id="17" name="Rectangle 16">
            <a:extLst>
              <a:ext uri="{FF2B5EF4-FFF2-40B4-BE49-F238E27FC236}">
                <a16:creationId xmlns:a16="http://schemas.microsoft.com/office/drawing/2014/main" id="{2DEC230F-20EB-4342-B8DD-91A5DD565E77}"/>
              </a:ext>
            </a:extLst>
          </p:cNvPr>
          <p:cNvSpPr/>
          <p:nvPr/>
        </p:nvSpPr>
        <p:spPr bwMode="auto">
          <a:xfrm>
            <a:off x="3677414" y="3982817"/>
            <a:ext cx="2551176" cy="2194560"/>
          </a:xfrm>
          <a:prstGeom prst="rect">
            <a:avLst/>
          </a:prstGeom>
          <a:solidFill>
            <a:srgbClr val="646464"/>
          </a:solidFill>
          <a:ln w="28575" cap="flat"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270" lvl="2" algn="ctr" defTabSz="457200" fontAlgn="base">
              <a:spcBef>
                <a:spcPts val="800"/>
              </a:spcBef>
              <a:spcAft>
                <a:spcPts val="800"/>
              </a:spcAft>
              <a:buSzPct val="90000"/>
              <a:defRPr/>
            </a:pPr>
            <a:r>
              <a:rPr lang="en-US" sz="2400" b="1" dirty="0">
                <a:solidFill>
                  <a:prstClr val="white"/>
                </a:solidFill>
                <a:latin typeface="Arial" panose="020B0604020202020204"/>
              </a:rPr>
              <a:t>Unitholder Meetings &amp; Webinars</a:t>
            </a:r>
          </a:p>
          <a:p>
            <a:pPr marL="1270" lvl="2" algn="ctr" defTabSz="457200" fontAlgn="base">
              <a:spcBef>
                <a:spcPts val="800"/>
              </a:spcBef>
              <a:spcAft>
                <a:spcPts val="800"/>
              </a:spcAft>
              <a:buSzPct val="90000"/>
              <a:defRPr/>
            </a:pPr>
            <a:r>
              <a:rPr lang="en-US" sz="1400" b="1" i="1" dirty="0">
                <a:solidFill>
                  <a:prstClr val="white"/>
                </a:solidFill>
                <a:latin typeface="Arial" panose="020B0604020202020204"/>
              </a:rPr>
              <a:t>Held throughout the Year</a:t>
            </a:r>
          </a:p>
        </p:txBody>
      </p:sp>
      <p:sp>
        <p:nvSpPr>
          <p:cNvPr id="18" name="Rectangle 17">
            <a:extLst>
              <a:ext uri="{FF2B5EF4-FFF2-40B4-BE49-F238E27FC236}">
                <a16:creationId xmlns:a16="http://schemas.microsoft.com/office/drawing/2014/main" id="{BC777221-C8F2-4804-B632-29B3CD2C8CA6}"/>
              </a:ext>
            </a:extLst>
          </p:cNvPr>
          <p:cNvSpPr/>
          <p:nvPr/>
        </p:nvSpPr>
        <p:spPr bwMode="auto">
          <a:xfrm>
            <a:off x="6562178" y="3982817"/>
            <a:ext cx="2551176" cy="2194560"/>
          </a:xfrm>
          <a:prstGeom prst="rect">
            <a:avLst/>
          </a:prstGeom>
          <a:solidFill>
            <a:srgbClr val="63CECA"/>
          </a:solidFill>
          <a:ln w="28575" cap="flat"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270" lvl="2" algn="ctr" fontAlgn="base">
              <a:spcBef>
                <a:spcPts val="800"/>
              </a:spcBef>
              <a:spcAft>
                <a:spcPts val="800"/>
              </a:spcAft>
              <a:buSzPct val="90000"/>
              <a:defRPr/>
            </a:pPr>
            <a:r>
              <a:rPr lang="en-US" sz="2400" b="1" dirty="0">
                <a:solidFill>
                  <a:schemeClr val="bg1"/>
                </a:solidFill>
                <a:latin typeface="+mj-lt"/>
              </a:rPr>
              <a:t>Annual Meeting</a:t>
            </a:r>
          </a:p>
          <a:p>
            <a:pPr marL="1270" lvl="2" algn="ctr" fontAlgn="base">
              <a:spcBef>
                <a:spcPts val="800"/>
              </a:spcBef>
              <a:spcAft>
                <a:spcPts val="800"/>
              </a:spcAft>
              <a:buSzPct val="90000"/>
              <a:defRPr/>
            </a:pPr>
            <a:r>
              <a:rPr lang="en-US" sz="1400" b="1" i="1" dirty="0">
                <a:solidFill>
                  <a:schemeClr val="bg1"/>
                </a:solidFill>
                <a:latin typeface="+mj-lt"/>
              </a:rPr>
              <a:t>Held once a year</a:t>
            </a:r>
          </a:p>
        </p:txBody>
      </p:sp>
      <p:sp>
        <p:nvSpPr>
          <p:cNvPr id="19" name="Rectangle 18">
            <a:extLst>
              <a:ext uri="{FF2B5EF4-FFF2-40B4-BE49-F238E27FC236}">
                <a16:creationId xmlns:a16="http://schemas.microsoft.com/office/drawing/2014/main" id="{AEB16624-0729-4264-9D6A-B0418DAFA1B2}"/>
              </a:ext>
            </a:extLst>
          </p:cNvPr>
          <p:cNvSpPr/>
          <p:nvPr/>
        </p:nvSpPr>
        <p:spPr bwMode="auto">
          <a:xfrm>
            <a:off x="792650" y="974660"/>
            <a:ext cx="8280000" cy="493200"/>
          </a:xfrm>
          <a:prstGeom prst="rect">
            <a:avLst/>
          </a:prstGeom>
          <a:solidFill>
            <a:srgbClr val="3D3D3D"/>
          </a:solidFill>
          <a:ln w="12700"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a:r>
              <a:rPr lang="en-US" sz="1300" b="1" dirty="0" smtClean="0">
                <a:solidFill>
                  <a:schemeClr val="bg1"/>
                </a:solidFill>
                <a:latin typeface="Arial" panose="020B0604020202020204" pitchFamily="34" charset="0"/>
                <a:cs typeface="Arial" panose="020B0604020202020204" pitchFamily="34" charset="0"/>
              </a:rPr>
              <a:t>Investors are advised to regularly refer to the disclosures / communications sent by the REIT and stay aware about their investments</a:t>
            </a:r>
            <a:endParaRPr lang="en-US" sz="1300" b="1" dirty="0">
              <a:solidFill>
                <a:schemeClr val="bg1"/>
              </a:solidFill>
              <a:latin typeface="Arial" panose="020B0604020202020204" pitchFamily="34" charset="0"/>
              <a:cs typeface="Arial" panose="020B0604020202020204" pitchFamily="34" charset="0"/>
            </a:endParaRPr>
          </a:p>
        </p:txBody>
      </p:sp>
      <p:pic>
        <p:nvPicPr>
          <p:cNvPr id="12" name="Picture 3"/>
          <p:cNvPicPr/>
          <p:nvPr/>
        </p:nvPicPr>
        <p:blipFill>
          <a:blip r:embed="rId2"/>
          <a:stretch/>
        </p:blipFill>
        <p:spPr>
          <a:xfrm>
            <a:off x="0" y="27180"/>
            <a:ext cx="1029600" cy="803880"/>
          </a:xfrm>
          <a:prstGeom prst="rect">
            <a:avLst/>
          </a:prstGeom>
          <a:ln>
            <a:noFill/>
          </a:ln>
        </p:spPr>
      </p:pic>
    </p:spTree>
    <p:extLst>
      <p:ext uri="{BB962C8B-B14F-4D97-AF65-F5344CB8AC3E}">
        <p14:creationId xmlns:p14="http://schemas.microsoft.com/office/powerpoint/2010/main" val="2894845460"/>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CustomShape 2"/>
          <p:cNvSpPr/>
          <p:nvPr/>
        </p:nvSpPr>
        <p:spPr>
          <a:xfrm>
            <a:off x="646044" y="3070466"/>
            <a:ext cx="8764716" cy="1203359"/>
          </a:xfrm>
          <a:prstGeom prst="rect">
            <a:avLst/>
          </a:prstGeom>
          <a:noFill/>
          <a:ln w="12600">
            <a:noFill/>
          </a:ln>
        </p:spPr>
        <p:style>
          <a:lnRef idx="0">
            <a:scrgbClr r="0" g="0" b="0"/>
          </a:lnRef>
          <a:fillRef idx="0">
            <a:scrgbClr r="0" g="0" b="0"/>
          </a:fillRef>
          <a:effectRef idx="0">
            <a:scrgbClr r="0" g="0" b="0"/>
          </a:effectRef>
          <a:fontRef idx="minor"/>
        </p:style>
        <p:txBody>
          <a:bodyPr lIns="0" tIns="0" rIns="0" bIns="0"/>
          <a:lstStyle/>
          <a:p>
            <a:pPr marL="720">
              <a:lnSpc>
                <a:spcPct val="100000"/>
              </a:lnSpc>
              <a:spcBef>
                <a:spcPts val="1400"/>
              </a:spcBef>
              <a:buClr>
                <a:srgbClr val="000000"/>
              </a:buClr>
            </a:pPr>
            <a:r>
              <a:rPr lang="en-IN" sz="3600" b="1" spc="-1" dirty="0">
                <a:solidFill>
                  <a:srgbClr val="000000"/>
                </a:solidFill>
              </a:rPr>
              <a:t>Infrastructure Investment </a:t>
            </a:r>
            <a:r>
              <a:rPr lang="en-IN" sz="3600" b="1" spc="-1" dirty="0" smtClean="0">
                <a:solidFill>
                  <a:srgbClr val="000000"/>
                </a:solidFill>
              </a:rPr>
              <a:t>Trusts (</a:t>
            </a:r>
            <a:r>
              <a:rPr lang="en-IN" sz="3600" b="1" spc="-1" dirty="0" err="1" smtClean="0">
                <a:solidFill>
                  <a:srgbClr val="000000"/>
                </a:solidFill>
              </a:rPr>
              <a:t>InvITs</a:t>
            </a:r>
            <a:r>
              <a:rPr lang="en-IN" sz="3600" b="1" spc="-1" dirty="0" smtClean="0">
                <a:solidFill>
                  <a:srgbClr val="000000"/>
                </a:solidFill>
              </a:rPr>
              <a:t>)</a:t>
            </a:r>
            <a:endParaRPr lang="en-IN" sz="3600" b="1" spc="-1" dirty="0"/>
          </a:p>
          <a:p>
            <a:pPr marL="343080" indent="-342360">
              <a:lnSpc>
                <a:spcPct val="100000"/>
              </a:lnSpc>
              <a:spcBef>
                <a:spcPts val="1400"/>
              </a:spcBef>
              <a:buClr>
                <a:srgbClr val="000000"/>
              </a:buClr>
              <a:buFont typeface="Wingdings" charset="2"/>
              <a:buChar char=""/>
            </a:pPr>
            <a:endParaRPr lang="en-IN" sz="3600" b="1" strike="noStrike" spc="-1" dirty="0">
              <a:latin typeface="Arial"/>
            </a:endParaRPr>
          </a:p>
          <a:p>
            <a:pPr marL="343080" indent="-342360">
              <a:lnSpc>
                <a:spcPct val="93000"/>
              </a:lnSpc>
              <a:spcBef>
                <a:spcPts val="1400"/>
              </a:spcBef>
            </a:pPr>
            <a:endParaRPr lang="en-IN" sz="3600" b="1" strike="noStrike" spc="-1" dirty="0">
              <a:latin typeface="Arial"/>
            </a:endParaRPr>
          </a:p>
          <a:p>
            <a:pPr marL="343080" indent="-342360">
              <a:lnSpc>
                <a:spcPct val="93000"/>
              </a:lnSpc>
              <a:spcBef>
                <a:spcPts val="1400"/>
              </a:spcBef>
            </a:pPr>
            <a:endParaRPr lang="en-IN" sz="3600" b="1" strike="noStrike" spc="-1" dirty="0">
              <a:latin typeface="Arial"/>
            </a:endParaRPr>
          </a:p>
          <a:p>
            <a:pPr marL="343080" indent="-342360">
              <a:lnSpc>
                <a:spcPct val="93000"/>
              </a:lnSpc>
              <a:spcBef>
                <a:spcPts val="1400"/>
              </a:spcBef>
            </a:pPr>
            <a:endParaRPr lang="en-IN" sz="3600" b="1" strike="noStrike" spc="-1" dirty="0">
              <a:latin typeface="Arial"/>
            </a:endParaRPr>
          </a:p>
          <a:p>
            <a:pPr marL="343080" indent="-342360">
              <a:lnSpc>
                <a:spcPct val="93000"/>
              </a:lnSpc>
              <a:spcBef>
                <a:spcPts val="1400"/>
              </a:spcBef>
            </a:pPr>
            <a:endParaRPr lang="en-IN" sz="3600" b="1" strike="noStrike" spc="-1" dirty="0">
              <a:latin typeface="Arial"/>
            </a:endParaRPr>
          </a:p>
          <a:p>
            <a:pPr marL="343080" indent="-342360">
              <a:lnSpc>
                <a:spcPct val="93000"/>
              </a:lnSpc>
              <a:spcBef>
                <a:spcPts val="1400"/>
              </a:spcBef>
            </a:pPr>
            <a:endParaRPr lang="en-IN" sz="3600" b="1" strike="noStrike" spc="-1" dirty="0">
              <a:latin typeface="Arial"/>
            </a:endParaRPr>
          </a:p>
          <a:p>
            <a:pPr marL="343080" indent="-342360">
              <a:lnSpc>
                <a:spcPct val="93000"/>
              </a:lnSpc>
              <a:spcBef>
                <a:spcPts val="1400"/>
              </a:spcBef>
            </a:pPr>
            <a:endParaRPr lang="en-IN" sz="3600" b="1" strike="noStrike" spc="-1" dirty="0">
              <a:latin typeface="Arial"/>
            </a:endParaRPr>
          </a:p>
          <a:p>
            <a:pPr marL="343080" indent="-342360">
              <a:lnSpc>
                <a:spcPct val="93000"/>
              </a:lnSpc>
              <a:spcBef>
                <a:spcPts val="1400"/>
              </a:spcBef>
            </a:pPr>
            <a:endParaRPr lang="en-IN" sz="3600" b="1" strike="noStrike" spc="-1" dirty="0">
              <a:latin typeface="Arial"/>
            </a:endParaRPr>
          </a:p>
          <a:p>
            <a:pPr marL="343080" indent="-342360">
              <a:lnSpc>
                <a:spcPct val="93000"/>
              </a:lnSpc>
              <a:spcBef>
                <a:spcPts val="1400"/>
              </a:spcBef>
            </a:pPr>
            <a:r>
              <a:rPr lang="en-IN" sz="3600" b="1" strike="noStrike" spc="-1" dirty="0">
                <a:solidFill>
                  <a:srgbClr val="000000"/>
                </a:solidFill>
                <a:latin typeface="Arial"/>
                <a:ea typeface="Arial"/>
              </a:rPr>
              <a:t>  </a:t>
            </a:r>
            <a:endParaRPr lang="en-IN" sz="3600" b="1" strike="noStrike" spc="-1" dirty="0">
              <a:latin typeface="Arial"/>
            </a:endParaRPr>
          </a:p>
          <a:p>
            <a:pPr marL="343080" indent="-342360">
              <a:lnSpc>
                <a:spcPct val="93000"/>
              </a:lnSpc>
              <a:spcBef>
                <a:spcPts val="1400"/>
              </a:spcBef>
            </a:pPr>
            <a:r>
              <a:rPr lang="en-IN" sz="3600" b="1" strike="noStrike" spc="-1" dirty="0">
                <a:solidFill>
                  <a:srgbClr val="000000"/>
                </a:solidFill>
                <a:latin typeface="Arial"/>
                <a:ea typeface="Calibri"/>
              </a:rPr>
              <a:t> </a:t>
            </a:r>
            <a:endParaRPr lang="en-IN" sz="3600" b="1"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smtClean="0">
                <a:solidFill>
                  <a:srgbClr val="FFFFFF"/>
                </a:solidFill>
                <a:latin typeface="Calibri"/>
              </a:rPr>
              <a:t>14</a:t>
            </a:r>
            <a:endParaRPr lang="en-IN" sz="1000" b="0" strike="noStrike" spc="-1" dirty="0">
              <a:latin typeface="Arial"/>
            </a:endParaRPr>
          </a:p>
        </p:txBody>
      </p:sp>
      <p:pic>
        <p:nvPicPr>
          <p:cNvPr id="5" name="Picture 3"/>
          <p:cNvPicPr/>
          <p:nvPr/>
        </p:nvPicPr>
        <p:blipFill>
          <a:blip r:embed="rId2"/>
          <a:stretch/>
        </p:blipFill>
        <p:spPr>
          <a:xfrm>
            <a:off x="0" y="27180"/>
            <a:ext cx="1029600" cy="803880"/>
          </a:xfrm>
          <a:prstGeom prst="rect">
            <a:avLst/>
          </a:prstGeom>
          <a:ln>
            <a:noFill/>
          </a:ln>
        </p:spPr>
      </p:pic>
    </p:spTree>
    <p:extLst>
      <p:ext uri="{BB962C8B-B14F-4D97-AF65-F5344CB8AC3E}">
        <p14:creationId xmlns:p14="http://schemas.microsoft.com/office/powerpoint/2010/main" val="2775460116"/>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pc="-1" dirty="0" smtClean="0">
                <a:solidFill>
                  <a:srgbClr val="000000"/>
                </a:solidFill>
                <a:latin typeface="Arial"/>
              </a:rPr>
              <a:t>What are </a:t>
            </a:r>
            <a:r>
              <a:rPr lang="en-IN" sz="2800" b="1" spc="-1" dirty="0" err="1" smtClean="0">
                <a:solidFill>
                  <a:srgbClr val="000000"/>
                </a:solidFill>
                <a:latin typeface="Arial"/>
              </a:rPr>
              <a:t>InvITs</a:t>
            </a:r>
            <a:endParaRPr lang="en-IN" sz="2800" b="0" strike="noStrike" spc="-1" dirty="0">
              <a:latin typeface="Arial"/>
            </a:endParaRPr>
          </a:p>
        </p:txBody>
      </p:sp>
      <p:sp>
        <p:nvSpPr>
          <p:cNvPr id="170" name="CustomShape 2"/>
          <p:cNvSpPr/>
          <p:nvPr/>
        </p:nvSpPr>
        <p:spPr>
          <a:xfrm>
            <a:off x="356040" y="983250"/>
            <a:ext cx="9054000" cy="518904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lstStyle/>
          <a:p>
            <a:pPr marL="343620" indent="-342900">
              <a:lnSpc>
                <a:spcPct val="100000"/>
              </a:lnSpc>
              <a:spcBef>
                <a:spcPts val="1400"/>
              </a:spcBef>
              <a:buClr>
                <a:srgbClr val="000000"/>
              </a:buClr>
              <a:buFont typeface="Wingdings" panose="05000000000000000000" pitchFamily="2" charset="2"/>
              <a:buChar char="Ø"/>
            </a:pPr>
            <a:r>
              <a:rPr lang="en-US" sz="2400" spc="-1" dirty="0" smtClean="0">
                <a:solidFill>
                  <a:srgbClr val="000000"/>
                </a:solidFill>
              </a:rPr>
              <a:t>Purpose : encouraging </a:t>
            </a:r>
            <a:r>
              <a:rPr lang="en-US" sz="2400" spc="-1" dirty="0">
                <a:solidFill>
                  <a:srgbClr val="000000"/>
                </a:solidFill>
              </a:rPr>
              <a:t>and providing additional financing for investment in the infrastructure sector in </a:t>
            </a:r>
            <a:r>
              <a:rPr lang="en-US" sz="2400" spc="-1" dirty="0" smtClean="0">
                <a:solidFill>
                  <a:srgbClr val="000000"/>
                </a:solidFill>
              </a:rPr>
              <a:t>India</a:t>
            </a:r>
          </a:p>
          <a:p>
            <a:pPr marL="343620" indent="-342900">
              <a:lnSpc>
                <a:spcPct val="100000"/>
              </a:lnSpc>
              <a:spcBef>
                <a:spcPts val="1400"/>
              </a:spcBef>
              <a:buClr>
                <a:srgbClr val="000000"/>
              </a:buClr>
              <a:buFont typeface="Wingdings" panose="05000000000000000000" pitchFamily="2" charset="2"/>
              <a:buChar char="Ø"/>
            </a:pPr>
            <a:r>
              <a:rPr lang="en-US" sz="2400" spc="-1" dirty="0" smtClean="0">
                <a:solidFill>
                  <a:srgbClr val="000000"/>
                </a:solidFill>
              </a:rPr>
              <a:t>Supports </a:t>
            </a:r>
            <a:r>
              <a:rPr lang="en-US" sz="2400" spc="-1" dirty="0">
                <a:solidFill>
                  <a:srgbClr val="000000"/>
                </a:solidFill>
              </a:rPr>
              <a:t>diversification of ownership of infrastructure assets such as power transmission, roads, ports, renewable projects </a:t>
            </a:r>
          </a:p>
          <a:p>
            <a:pPr marL="343620" indent="-342900">
              <a:lnSpc>
                <a:spcPct val="100000"/>
              </a:lnSpc>
              <a:spcBef>
                <a:spcPts val="1400"/>
              </a:spcBef>
              <a:buClr>
                <a:srgbClr val="000000"/>
              </a:buClr>
              <a:buFont typeface="Wingdings" panose="05000000000000000000" pitchFamily="2" charset="2"/>
              <a:buChar char="Ø"/>
            </a:pPr>
            <a:r>
              <a:rPr lang="en-US" sz="2400" spc="-1" dirty="0">
                <a:solidFill>
                  <a:srgbClr val="000000"/>
                </a:solidFill>
              </a:rPr>
              <a:t>The trust is created by the Sponsor, the ownership of the property vests in the Trustee and the beneficiaries of the trust are the </a:t>
            </a:r>
            <a:r>
              <a:rPr lang="en-US" sz="2400" spc="-1" dirty="0" err="1">
                <a:solidFill>
                  <a:srgbClr val="000000"/>
                </a:solidFill>
              </a:rPr>
              <a:t>Unitholders</a:t>
            </a:r>
            <a:r>
              <a:rPr lang="en-US" sz="2400" spc="-1" dirty="0" smtClean="0">
                <a:solidFill>
                  <a:srgbClr val="000000"/>
                </a:solidFill>
              </a:rPr>
              <a:t>.</a:t>
            </a:r>
            <a:endParaRPr lang="en-US" sz="2400" spc="-1" dirty="0">
              <a:solidFill>
                <a:srgbClr val="000000"/>
              </a:solidFill>
            </a:endParaRPr>
          </a:p>
          <a:p>
            <a:pPr marL="343620" indent="-342900">
              <a:lnSpc>
                <a:spcPct val="100000"/>
              </a:lnSpc>
              <a:spcBef>
                <a:spcPts val="1400"/>
              </a:spcBef>
              <a:buClr>
                <a:srgbClr val="000000"/>
              </a:buClr>
              <a:buFont typeface="Wingdings" panose="05000000000000000000" pitchFamily="2" charset="2"/>
              <a:buChar char="Ø"/>
            </a:pPr>
            <a:r>
              <a:rPr lang="en-US" sz="2400" spc="-1" dirty="0" err="1">
                <a:solidFill>
                  <a:srgbClr val="000000"/>
                </a:solidFill>
              </a:rPr>
              <a:t>InvITs</a:t>
            </a:r>
            <a:r>
              <a:rPr lang="en-US" sz="2400" spc="-1" dirty="0">
                <a:solidFill>
                  <a:srgbClr val="000000"/>
                </a:solidFill>
              </a:rPr>
              <a:t> </a:t>
            </a:r>
            <a:r>
              <a:rPr lang="en-US" sz="2400" spc="-1" dirty="0" smtClean="0">
                <a:solidFill>
                  <a:srgbClr val="000000"/>
                </a:solidFill>
              </a:rPr>
              <a:t>aim to provide stable </a:t>
            </a:r>
            <a:r>
              <a:rPr lang="en-US" sz="2400" spc="-1" dirty="0">
                <a:solidFill>
                  <a:srgbClr val="000000"/>
                </a:solidFill>
              </a:rPr>
              <a:t>long term cash flows to its </a:t>
            </a:r>
            <a:r>
              <a:rPr lang="en-US" sz="2400" spc="-1" dirty="0" err="1">
                <a:solidFill>
                  <a:srgbClr val="000000"/>
                </a:solidFill>
              </a:rPr>
              <a:t>unitholders</a:t>
            </a:r>
            <a:r>
              <a:rPr lang="en-US" sz="2400" spc="-1" dirty="0">
                <a:solidFill>
                  <a:srgbClr val="000000"/>
                </a:solidFill>
              </a:rPr>
              <a:t>; suited for long term capital such as Pension Funds and Insurance Companies </a:t>
            </a:r>
            <a:endParaRPr lang="en-IN" sz="2400" spc="-1" dirty="0" smtClean="0">
              <a:solidFill>
                <a:srgbClr val="000000"/>
              </a:solidFill>
              <a:latin typeface="Arial"/>
            </a:endParaRPr>
          </a:p>
          <a:p>
            <a:pPr marL="343080" indent="-342360">
              <a:lnSpc>
                <a:spcPct val="100000"/>
              </a:lnSpc>
              <a:spcBef>
                <a:spcPts val="1400"/>
              </a:spcBef>
              <a:buClr>
                <a:srgbClr val="000000"/>
              </a:buClr>
              <a:buFont typeface="Wingdings" charset="2"/>
              <a:buChar char=""/>
            </a:pPr>
            <a:endParaRPr lang="en-IN" sz="2400" spc="-1" dirty="0"/>
          </a:p>
          <a:p>
            <a:pPr marL="343080" indent="-342360">
              <a:lnSpc>
                <a:spcPct val="100000"/>
              </a:lnSpc>
              <a:spcBef>
                <a:spcPts val="1400"/>
              </a:spcBef>
              <a:buClr>
                <a:srgbClr val="000000"/>
              </a:buClr>
              <a:buFont typeface="Wingdings" charset="2"/>
              <a:buChar char=""/>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r>
              <a:rPr lang="en-IN" sz="1600" b="0" strike="noStrike" spc="-1" dirty="0">
                <a:solidFill>
                  <a:srgbClr val="000000"/>
                </a:solidFill>
                <a:latin typeface="Arial"/>
                <a:ea typeface="Arial"/>
              </a:rPr>
              <a:t>  </a:t>
            </a:r>
            <a:endParaRPr lang="en-IN" sz="1600" b="0" strike="noStrike" spc="-1" dirty="0">
              <a:latin typeface="Arial"/>
            </a:endParaRPr>
          </a:p>
          <a:p>
            <a:pPr marL="343080" indent="-342360">
              <a:lnSpc>
                <a:spcPct val="93000"/>
              </a:lnSpc>
              <a:spcBef>
                <a:spcPts val="1400"/>
              </a:spcBef>
            </a:pPr>
            <a:r>
              <a:rPr lang="en-IN" sz="1600" b="1" strike="noStrike" spc="-1" dirty="0">
                <a:solidFill>
                  <a:srgbClr val="000000"/>
                </a:solidFill>
                <a:latin typeface="Arial"/>
                <a:ea typeface="Calibri"/>
              </a:rPr>
              <a:t> </a:t>
            </a:r>
            <a:endParaRPr lang="en-IN" sz="16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0" strike="noStrike" spc="-1" dirty="0" smtClean="0">
                <a:solidFill>
                  <a:schemeClr val="bg1"/>
                </a:solidFill>
                <a:latin typeface="Arial"/>
              </a:rPr>
              <a:t>15</a:t>
            </a:r>
            <a:endParaRPr lang="en-IN" sz="1000" b="0" strike="noStrike" spc="-1" dirty="0">
              <a:solidFill>
                <a:schemeClr val="bg1"/>
              </a:solidFill>
              <a:latin typeface="Arial"/>
            </a:endParaRPr>
          </a:p>
        </p:txBody>
      </p:sp>
      <p:pic>
        <p:nvPicPr>
          <p:cNvPr id="7" name="Picture 3"/>
          <p:cNvPicPr/>
          <p:nvPr/>
        </p:nvPicPr>
        <p:blipFill>
          <a:blip r:embed="rId2"/>
          <a:stretch/>
        </p:blipFill>
        <p:spPr>
          <a:xfrm>
            <a:off x="0" y="27180"/>
            <a:ext cx="1029600" cy="803880"/>
          </a:xfrm>
          <a:prstGeom prst="rect">
            <a:avLst/>
          </a:prstGeom>
          <a:ln>
            <a:noFill/>
          </a:ln>
        </p:spPr>
      </p:pic>
    </p:spTree>
    <p:extLst>
      <p:ext uri="{BB962C8B-B14F-4D97-AF65-F5344CB8AC3E}">
        <p14:creationId xmlns:p14="http://schemas.microsoft.com/office/powerpoint/2010/main" val="651872972"/>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pc="-1" dirty="0" smtClean="0">
                <a:solidFill>
                  <a:srgbClr val="000000"/>
                </a:solidFill>
                <a:latin typeface="Arial"/>
              </a:rPr>
              <a:t>Benefits of investing in </a:t>
            </a:r>
            <a:r>
              <a:rPr lang="en-IN" sz="2800" b="1" spc="-1" dirty="0" err="1" smtClean="0">
                <a:solidFill>
                  <a:srgbClr val="000000"/>
                </a:solidFill>
                <a:latin typeface="Arial"/>
              </a:rPr>
              <a:t>InvITs</a:t>
            </a:r>
            <a:endParaRPr lang="en-IN" sz="28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smtClean="0">
                <a:solidFill>
                  <a:srgbClr val="FFFFFF"/>
                </a:solidFill>
                <a:latin typeface="Calibri"/>
              </a:rPr>
              <a:t>16</a:t>
            </a:r>
            <a:endParaRPr lang="en-IN" sz="1000" b="0" strike="noStrike" spc="-1" dirty="0">
              <a:latin typeface="Arial"/>
            </a:endParaRPr>
          </a:p>
        </p:txBody>
      </p:sp>
      <p:grpSp>
        <p:nvGrpSpPr>
          <p:cNvPr id="7" name="object 5"/>
          <p:cNvGrpSpPr/>
          <p:nvPr/>
        </p:nvGrpSpPr>
        <p:grpSpPr>
          <a:xfrm>
            <a:off x="640632" y="2121115"/>
            <a:ext cx="8530297" cy="3363420"/>
            <a:chOff x="185546" y="2468626"/>
            <a:chExt cx="9521190" cy="3754120"/>
          </a:xfrm>
        </p:grpSpPr>
        <p:sp>
          <p:nvSpPr>
            <p:cNvPr id="8" name="object 6"/>
            <p:cNvSpPr/>
            <p:nvPr/>
          </p:nvSpPr>
          <p:spPr>
            <a:xfrm>
              <a:off x="185547" y="2468625"/>
              <a:ext cx="9521190" cy="1062355"/>
            </a:xfrm>
            <a:custGeom>
              <a:avLst/>
              <a:gdLst/>
              <a:ahLst/>
              <a:cxnLst/>
              <a:rect l="l" t="t" r="r" b="b"/>
              <a:pathLst>
                <a:path w="9521190" h="1062354">
                  <a:moveTo>
                    <a:pt x="4561713" y="228854"/>
                  </a:moveTo>
                  <a:lnTo>
                    <a:pt x="3289808" y="1041273"/>
                  </a:lnTo>
                  <a:lnTo>
                    <a:pt x="4561713" y="1041273"/>
                  </a:lnTo>
                  <a:lnTo>
                    <a:pt x="4561713" y="228854"/>
                  </a:lnTo>
                  <a:close/>
                </a:path>
                <a:path w="9521190" h="1062354">
                  <a:moveTo>
                    <a:pt x="4561713" y="75184"/>
                  </a:moveTo>
                  <a:lnTo>
                    <a:pt x="1768221" y="1062228"/>
                  </a:lnTo>
                  <a:lnTo>
                    <a:pt x="2807081" y="1062228"/>
                  </a:lnTo>
                  <a:lnTo>
                    <a:pt x="4561713" y="75184"/>
                  </a:lnTo>
                  <a:close/>
                </a:path>
                <a:path w="9521190" h="1062354">
                  <a:moveTo>
                    <a:pt x="4561713" y="0"/>
                  </a:moveTo>
                  <a:lnTo>
                    <a:pt x="0" y="1062228"/>
                  </a:lnTo>
                  <a:lnTo>
                    <a:pt x="1213866" y="1062228"/>
                  </a:lnTo>
                  <a:lnTo>
                    <a:pt x="4561713" y="0"/>
                  </a:lnTo>
                  <a:close/>
                </a:path>
                <a:path w="9521190" h="1062354">
                  <a:moveTo>
                    <a:pt x="7892796" y="1062228"/>
                  </a:moveTo>
                  <a:lnTo>
                    <a:pt x="4872228" y="75184"/>
                  </a:lnTo>
                  <a:lnTo>
                    <a:pt x="6769608" y="1062228"/>
                  </a:lnTo>
                  <a:lnTo>
                    <a:pt x="7892796" y="1062228"/>
                  </a:lnTo>
                  <a:close/>
                </a:path>
                <a:path w="9521190" h="1062354">
                  <a:moveTo>
                    <a:pt x="9521190" y="1062228"/>
                  </a:moveTo>
                  <a:lnTo>
                    <a:pt x="4959350" y="0"/>
                  </a:lnTo>
                  <a:lnTo>
                    <a:pt x="8307197" y="1062228"/>
                  </a:lnTo>
                  <a:lnTo>
                    <a:pt x="9521190" y="1062228"/>
                  </a:lnTo>
                  <a:close/>
                </a:path>
              </a:pathLst>
            </a:custGeom>
            <a:solidFill>
              <a:srgbClr val="EAEBEB"/>
            </a:solid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9" name="object 7"/>
            <p:cNvSpPr/>
            <p:nvPr/>
          </p:nvSpPr>
          <p:spPr>
            <a:xfrm>
              <a:off x="1766316" y="3493008"/>
              <a:ext cx="1374647" cy="2729484"/>
            </a:xfrm>
            <a:prstGeom prst="rect">
              <a:avLst/>
            </a:prstGeom>
            <a:blipFill>
              <a:blip r:embed="rId2"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10" name="object 8"/>
            <p:cNvSpPr/>
            <p:nvPr/>
          </p:nvSpPr>
          <p:spPr>
            <a:xfrm>
              <a:off x="1810511" y="3973068"/>
              <a:ext cx="1341120" cy="1818132"/>
            </a:xfrm>
            <a:prstGeom prst="rect">
              <a:avLst/>
            </a:prstGeom>
            <a:blipFill>
              <a:blip r:embed="rId3"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11" name="object 9"/>
            <p:cNvSpPr/>
            <p:nvPr/>
          </p:nvSpPr>
          <p:spPr>
            <a:xfrm>
              <a:off x="1813814" y="3517900"/>
              <a:ext cx="1280160" cy="2633472"/>
            </a:xfrm>
            <a:prstGeom prst="rect">
              <a:avLst/>
            </a:prstGeom>
            <a:blipFill>
              <a:blip r:embed="rId4"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12" name="object 10"/>
            <p:cNvSpPr/>
            <p:nvPr/>
          </p:nvSpPr>
          <p:spPr>
            <a:xfrm>
              <a:off x="1813814" y="3517900"/>
              <a:ext cx="1280160" cy="2633980"/>
            </a:xfrm>
            <a:custGeom>
              <a:avLst/>
              <a:gdLst/>
              <a:ahLst/>
              <a:cxnLst/>
              <a:rect l="l" t="t" r="r" b="b"/>
              <a:pathLst>
                <a:path w="1280160" h="2633979">
                  <a:moveTo>
                    <a:pt x="0" y="80010"/>
                  </a:moveTo>
                  <a:lnTo>
                    <a:pt x="6286" y="48863"/>
                  </a:lnTo>
                  <a:lnTo>
                    <a:pt x="23431" y="23431"/>
                  </a:lnTo>
                  <a:lnTo>
                    <a:pt x="48863" y="6286"/>
                  </a:lnTo>
                  <a:lnTo>
                    <a:pt x="80010" y="0"/>
                  </a:lnTo>
                  <a:lnTo>
                    <a:pt x="1200150" y="0"/>
                  </a:lnTo>
                  <a:lnTo>
                    <a:pt x="1231296" y="6286"/>
                  </a:lnTo>
                  <a:lnTo>
                    <a:pt x="1256728" y="23431"/>
                  </a:lnTo>
                  <a:lnTo>
                    <a:pt x="1273873" y="48863"/>
                  </a:lnTo>
                  <a:lnTo>
                    <a:pt x="1280160" y="80010"/>
                  </a:lnTo>
                  <a:lnTo>
                    <a:pt x="1280160" y="2553462"/>
                  </a:lnTo>
                  <a:lnTo>
                    <a:pt x="1273873" y="2584603"/>
                  </a:lnTo>
                  <a:lnTo>
                    <a:pt x="1256728" y="2610035"/>
                  </a:lnTo>
                  <a:lnTo>
                    <a:pt x="1231296" y="2627183"/>
                  </a:lnTo>
                  <a:lnTo>
                    <a:pt x="1200150" y="2633472"/>
                  </a:lnTo>
                  <a:lnTo>
                    <a:pt x="80010" y="2633472"/>
                  </a:lnTo>
                  <a:lnTo>
                    <a:pt x="48863" y="2627183"/>
                  </a:lnTo>
                  <a:lnTo>
                    <a:pt x="23431" y="2610035"/>
                  </a:lnTo>
                  <a:lnTo>
                    <a:pt x="6286" y="2584603"/>
                  </a:lnTo>
                  <a:lnTo>
                    <a:pt x="0" y="2553462"/>
                  </a:lnTo>
                  <a:lnTo>
                    <a:pt x="0" y="80010"/>
                  </a:lnTo>
                  <a:close/>
                </a:path>
              </a:pathLst>
            </a:custGeom>
            <a:ln w="9525">
              <a:solidFill>
                <a:srgbClr val="2394B5"/>
              </a:solidFill>
            </a:ln>
          </p:spPr>
          <p:txBody>
            <a:bodyPr wrap="square" lIns="0" tIns="0" rIns="0" bIns="0" rtlCol="0"/>
            <a:lstStyle/>
            <a:p>
              <a:endParaRPr sz="2150">
                <a:latin typeface="Arial" panose="020B0604020202020204" pitchFamily="34" charset="0"/>
                <a:cs typeface="Arial" panose="020B0604020202020204" pitchFamily="34" charset="0"/>
              </a:endParaRPr>
            </a:p>
          </p:txBody>
        </p:sp>
      </p:grpSp>
      <p:sp>
        <p:nvSpPr>
          <p:cNvPr id="13" name="object 11"/>
          <p:cNvSpPr txBox="1"/>
          <p:nvPr/>
        </p:nvSpPr>
        <p:spPr>
          <a:xfrm>
            <a:off x="2209402" y="3440718"/>
            <a:ext cx="922778" cy="1265875"/>
          </a:xfrm>
          <a:prstGeom prst="rect">
            <a:avLst/>
          </a:prstGeom>
        </p:spPr>
        <p:txBody>
          <a:bodyPr vert="horz" wrap="square" lIns="0" tIns="10810" rIns="0" bIns="0" rtlCol="0">
            <a:spAutoFit/>
          </a:bodyPr>
          <a:lstStyle/>
          <a:p>
            <a:pPr marL="11379" marR="4551" indent="-1707" algn="ctr">
              <a:spcBef>
                <a:spcPts val="85"/>
              </a:spcBef>
            </a:pPr>
            <a:r>
              <a:rPr sz="1165" spc="-4" dirty="0">
                <a:solidFill>
                  <a:srgbClr val="FFFFFF"/>
                </a:solidFill>
                <a:latin typeface="Arial" panose="020B0604020202020204" pitchFamily="34" charset="0"/>
                <a:cs typeface="Arial" panose="020B0604020202020204" pitchFamily="34" charset="0"/>
              </a:rPr>
              <a:t>Free </a:t>
            </a:r>
            <a:r>
              <a:rPr sz="1165" spc="-9" dirty="0">
                <a:solidFill>
                  <a:srgbClr val="FFFFFF"/>
                </a:solidFill>
                <a:latin typeface="Arial" panose="020B0604020202020204" pitchFamily="34" charset="0"/>
                <a:cs typeface="Arial" panose="020B0604020202020204" pitchFamily="34" charset="0"/>
              </a:rPr>
              <a:t>Up </a:t>
            </a:r>
            <a:r>
              <a:rPr sz="1165" spc="-4" dirty="0">
                <a:solidFill>
                  <a:srgbClr val="FFFFFF"/>
                </a:solidFill>
                <a:latin typeface="Arial" panose="020B0604020202020204" pitchFamily="34" charset="0"/>
                <a:cs typeface="Arial" panose="020B0604020202020204" pitchFamily="34" charset="0"/>
              </a:rPr>
              <a:t>Developer  Capital for  Rein</a:t>
            </a:r>
            <a:r>
              <a:rPr sz="1165" spc="-18" dirty="0">
                <a:solidFill>
                  <a:srgbClr val="FFFFFF"/>
                </a:solidFill>
                <a:latin typeface="Arial" panose="020B0604020202020204" pitchFamily="34" charset="0"/>
                <a:cs typeface="Arial" panose="020B0604020202020204" pitchFamily="34" charset="0"/>
              </a:rPr>
              <a:t>v</a:t>
            </a:r>
            <a:r>
              <a:rPr sz="1165" spc="-4" dirty="0">
                <a:solidFill>
                  <a:srgbClr val="FFFFFF"/>
                </a:solidFill>
                <a:latin typeface="Arial" panose="020B0604020202020204" pitchFamily="34" charset="0"/>
                <a:cs typeface="Arial" panose="020B0604020202020204" pitchFamily="34" charset="0"/>
              </a:rPr>
              <a:t>estment  into New  </a:t>
            </a:r>
            <a:r>
              <a:rPr sz="1165" spc="-9" dirty="0">
                <a:solidFill>
                  <a:srgbClr val="FFFFFF"/>
                </a:solidFill>
                <a:latin typeface="Arial" panose="020B0604020202020204" pitchFamily="34" charset="0"/>
                <a:cs typeface="Arial" panose="020B0604020202020204" pitchFamily="34" charset="0"/>
              </a:rPr>
              <a:t>Infrastructure  Projects</a:t>
            </a:r>
            <a:endParaRPr sz="1165" dirty="0">
              <a:latin typeface="Arial" panose="020B0604020202020204" pitchFamily="34" charset="0"/>
              <a:cs typeface="Arial" panose="020B0604020202020204" pitchFamily="34" charset="0"/>
            </a:endParaRPr>
          </a:p>
        </p:txBody>
      </p:sp>
      <p:grpSp>
        <p:nvGrpSpPr>
          <p:cNvPr id="14" name="object 12"/>
          <p:cNvGrpSpPr/>
          <p:nvPr/>
        </p:nvGrpSpPr>
        <p:grpSpPr>
          <a:xfrm>
            <a:off x="2429913" y="2895288"/>
            <a:ext cx="482439" cy="483577"/>
            <a:chOff x="2185416" y="3416808"/>
            <a:chExt cx="538480" cy="539750"/>
          </a:xfrm>
        </p:grpSpPr>
        <p:sp>
          <p:nvSpPr>
            <p:cNvPr id="15" name="object 13"/>
            <p:cNvSpPr/>
            <p:nvPr/>
          </p:nvSpPr>
          <p:spPr>
            <a:xfrm>
              <a:off x="2185416" y="3416808"/>
              <a:ext cx="537971" cy="539495"/>
            </a:xfrm>
            <a:prstGeom prst="rect">
              <a:avLst/>
            </a:prstGeom>
            <a:blipFill>
              <a:blip r:embed="rId5"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16" name="object 14"/>
            <p:cNvSpPr/>
            <p:nvPr/>
          </p:nvSpPr>
          <p:spPr>
            <a:xfrm>
              <a:off x="2266188" y="3496056"/>
              <a:ext cx="420624" cy="431291"/>
            </a:xfrm>
            <a:prstGeom prst="rect">
              <a:avLst/>
            </a:prstGeom>
            <a:blipFill>
              <a:blip r:embed="rId6"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17" name="object 15"/>
            <p:cNvSpPr/>
            <p:nvPr/>
          </p:nvSpPr>
          <p:spPr>
            <a:xfrm>
              <a:off x="2246630" y="3459226"/>
              <a:ext cx="414655" cy="414655"/>
            </a:xfrm>
            <a:custGeom>
              <a:avLst/>
              <a:gdLst/>
              <a:ahLst/>
              <a:cxnLst/>
              <a:rect l="l" t="t" r="r" b="b"/>
              <a:pathLst>
                <a:path w="414655" h="414654">
                  <a:moveTo>
                    <a:pt x="207263" y="0"/>
                  </a:moveTo>
                  <a:lnTo>
                    <a:pt x="159753" y="5476"/>
                  </a:lnTo>
                  <a:lnTo>
                    <a:pt x="116132" y="21073"/>
                  </a:lnTo>
                  <a:lnTo>
                    <a:pt x="77648" y="45546"/>
                  </a:lnTo>
                  <a:lnTo>
                    <a:pt x="45546" y="77648"/>
                  </a:lnTo>
                  <a:lnTo>
                    <a:pt x="21073" y="116132"/>
                  </a:lnTo>
                  <a:lnTo>
                    <a:pt x="5476" y="159753"/>
                  </a:lnTo>
                  <a:lnTo>
                    <a:pt x="0" y="207263"/>
                  </a:lnTo>
                  <a:lnTo>
                    <a:pt x="5476" y="254821"/>
                  </a:lnTo>
                  <a:lnTo>
                    <a:pt x="21073" y="298475"/>
                  </a:lnTo>
                  <a:lnTo>
                    <a:pt x="45546" y="336982"/>
                  </a:lnTo>
                  <a:lnTo>
                    <a:pt x="77648" y="369098"/>
                  </a:lnTo>
                  <a:lnTo>
                    <a:pt x="116132" y="393578"/>
                  </a:lnTo>
                  <a:lnTo>
                    <a:pt x="159753" y="409178"/>
                  </a:lnTo>
                  <a:lnTo>
                    <a:pt x="207263" y="414655"/>
                  </a:lnTo>
                  <a:lnTo>
                    <a:pt x="254821" y="409178"/>
                  </a:lnTo>
                  <a:lnTo>
                    <a:pt x="298475" y="393578"/>
                  </a:lnTo>
                  <a:lnTo>
                    <a:pt x="336982" y="369098"/>
                  </a:lnTo>
                  <a:lnTo>
                    <a:pt x="369098" y="336982"/>
                  </a:lnTo>
                  <a:lnTo>
                    <a:pt x="393578" y="298475"/>
                  </a:lnTo>
                  <a:lnTo>
                    <a:pt x="409178" y="254821"/>
                  </a:lnTo>
                  <a:lnTo>
                    <a:pt x="414655" y="207263"/>
                  </a:lnTo>
                  <a:lnTo>
                    <a:pt x="409178" y="159753"/>
                  </a:lnTo>
                  <a:lnTo>
                    <a:pt x="393578" y="116132"/>
                  </a:lnTo>
                  <a:lnTo>
                    <a:pt x="369098" y="77648"/>
                  </a:lnTo>
                  <a:lnTo>
                    <a:pt x="336982" y="45546"/>
                  </a:lnTo>
                  <a:lnTo>
                    <a:pt x="298475" y="21073"/>
                  </a:lnTo>
                  <a:lnTo>
                    <a:pt x="254821" y="5476"/>
                  </a:lnTo>
                  <a:lnTo>
                    <a:pt x="207263" y="0"/>
                  </a:lnTo>
                  <a:close/>
                </a:path>
              </a:pathLst>
            </a:custGeom>
            <a:solidFill>
              <a:srgbClr val="2996B6"/>
            </a:solid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18" name="object 16"/>
            <p:cNvSpPr/>
            <p:nvPr/>
          </p:nvSpPr>
          <p:spPr>
            <a:xfrm>
              <a:off x="2246630" y="3459226"/>
              <a:ext cx="414655" cy="414655"/>
            </a:xfrm>
            <a:custGeom>
              <a:avLst/>
              <a:gdLst/>
              <a:ahLst/>
              <a:cxnLst/>
              <a:rect l="l" t="t" r="r" b="b"/>
              <a:pathLst>
                <a:path w="414655" h="414654">
                  <a:moveTo>
                    <a:pt x="0" y="207263"/>
                  </a:moveTo>
                  <a:lnTo>
                    <a:pt x="5476" y="159753"/>
                  </a:lnTo>
                  <a:lnTo>
                    <a:pt x="21073" y="116132"/>
                  </a:lnTo>
                  <a:lnTo>
                    <a:pt x="45546" y="77648"/>
                  </a:lnTo>
                  <a:lnTo>
                    <a:pt x="77648" y="45546"/>
                  </a:lnTo>
                  <a:lnTo>
                    <a:pt x="116132" y="21073"/>
                  </a:lnTo>
                  <a:lnTo>
                    <a:pt x="159753" y="5476"/>
                  </a:lnTo>
                  <a:lnTo>
                    <a:pt x="207263" y="0"/>
                  </a:lnTo>
                  <a:lnTo>
                    <a:pt x="254821" y="5476"/>
                  </a:lnTo>
                  <a:lnTo>
                    <a:pt x="298475" y="21073"/>
                  </a:lnTo>
                  <a:lnTo>
                    <a:pt x="336982" y="45546"/>
                  </a:lnTo>
                  <a:lnTo>
                    <a:pt x="369098" y="77648"/>
                  </a:lnTo>
                  <a:lnTo>
                    <a:pt x="393578" y="116132"/>
                  </a:lnTo>
                  <a:lnTo>
                    <a:pt x="409178" y="159753"/>
                  </a:lnTo>
                  <a:lnTo>
                    <a:pt x="414655" y="207263"/>
                  </a:lnTo>
                  <a:lnTo>
                    <a:pt x="409178" y="254821"/>
                  </a:lnTo>
                  <a:lnTo>
                    <a:pt x="393578" y="298475"/>
                  </a:lnTo>
                  <a:lnTo>
                    <a:pt x="369098" y="336982"/>
                  </a:lnTo>
                  <a:lnTo>
                    <a:pt x="336982" y="369098"/>
                  </a:lnTo>
                  <a:lnTo>
                    <a:pt x="298475" y="393578"/>
                  </a:lnTo>
                  <a:lnTo>
                    <a:pt x="254821" y="409178"/>
                  </a:lnTo>
                  <a:lnTo>
                    <a:pt x="207263" y="414655"/>
                  </a:lnTo>
                  <a:lnTo>
                    <a:pt x="159753" y="409178"/>
                  </a:lnTo>
                  <a:lnTo>
                    <a:pt x="116132" y="393578"/>
                  </a:lnTo>
                  <a:lnTo>
                    <a:pt x="77648" y="369098"/>
                  </a:lnTo>
                  <a:lnTo>
                    <a:pt x="45546" y="336982"/>
                  </a:lnTo>
                  <a:lnTo>
                    <a:pt x="21073" y="298475"/>
                  </a:lnTo>
                  <a:lnTo>
                    <a:pt x="5476" y="254821"/>
                  </a:lnTo>
                  <a:lnTo>
                    <a:pt x="0" y="207263"/>
                  </a:lnTo>
                  <a:close/>
                </a:path>
              </a:pathLst>
            </a:custGeom>
            <a:ln w="38100">
              <a:solidFill>
                <a:srgbClr val="FFFFFF"/>
              </a:solidFill>
            </a:ln>
          </p:spPr>
          <p:txBody>
            <a:bodyPr wrap="square" lIns="0" tIns="0" rIns="0" bIns="0" rtlCol="0"/>
            <a:lstStyle/>
            <a:p>
              <a:endParaRPr sz="2150">
                <a:latin typeface="Arial" panose="020B0604020202020204" pitchFamily="34" charset="0"/>
                <a:cs typeface="Arial" panose="020B0604020202020204" pitchFamily="34" charset="0"/>
              </a:endParaRPr>
            </a:p>
          </p:txBody>
        </p:sp>
      </p:grpSp>
      <p:sp>
        <p:nvSpPr>
          <p:cNvPr id="19" name="object 17"/>
          <p:cNvSpPr txBox="1"/>
          <p:nvPr/>
        </p:nvSpPr>
        <p:spPr>
          <a:xfrm>
            <a:off x="2618110" y="3015557"/>
            <a:ext cx="105249" cy="190195"/>
          </a:xfrm>
          <a:prstGeom prst="rect">
            <a:avLst/>
          </a:prstGeom>
        </p:spPr>
        <p:txBody>
          <a:bodyPr vert="horz" wrap="square" lIns="0" tIns="10810" rIns="0" bIns="0" rtlCol="0">
            <a:spAutoFit/>
          </a:bodyPr>
          <a:lstStyle/>
          <a:p>
            <a:pPr marL="11379">
              <a:spcBef>
                <a:spcPts val="85"/>
              </a:spcBef>
            </a:pPr>
            <a:r>
              <a:rPr sz="1165" b="1" spc="-4" dirty="0">
                <a:solidFill>
                  <a:srgbClr val="FFFFFF"/>
                </a:solidFill>
                <a:latin typeface="Arial" panose="020B0604020202020204" pitchFamily="34" charset="0"/>
                <a:cs typeface="Arial" panose="020B0604020202020204" pitchFamily="34" charset="0"/>
              </a:rPr>
              <a:t>2</a:t>
            </a:r>
            <a:endParaRPr sz="1165">
              <a:latin typeface="Arial" panose="020B0604020202020204" pitchFamily="34" charset="0"/>
              <a:cs typeface="Arial" panose="020B0604020202020204" pitchFamily="34" charset="0"/>
            </a:endParaRPr>
          </a:p>
        </p:txBody>
      </p:sp>
      <p:grpSp>
        <p:nvGrpSpPr>
          <p:cNvPr id="20" name="object 18"/>
          <p:cNvGrpSpPr/>
          <p:nvPr/>
        </p:nvGrpSpPr>
        <p:grpSpPr>
          <a:xfrm>
            <a:off x="6464651" y="2963559"/>
            <a:ext cx="1383599" cy="2445761"/>
            <a:chOff x="6688835" y="3493008"/>
            <a:chExt cx="1544320" cy="2729865"/>
          </a:xfrm>
        </p:grpSpPr>
        <p:sp>
          <p:nvSpPr>
            <p:cNvPr id="21" name="object 19"/>
            <p:cNvSpPr/>
            <p:nvPr/>
          </p:nvSpPr>
          <p:spPr>
            <a:xfrm>
              <a:off x="6751319" y="3493008"/>
              <a:ext cx="1374648" cy="2729484"/>
            </a:xfrm>
            <a:prstGeom prst="rect">
              <a:avLst/>
            </a:prstGeom>
            <a:blipFill>
              <a:blip r:embed="rId7"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22" name="object 20"/>
            <p:cNvSpPr/>
            <p:nvPr/>
          </p:nvSpPr>
          <p:spPr>
            <a:xfrm>
              <a:off x="6688835" y="3973068"/>
              <a:ext cx="1543812" cy="1818132"/>
            </a:xfrm>
            <a:prstGeom prst="rect">
              <a:avLst/>
            </a:prstGeom>
            <a:blipFill>
              <a:blip r:embed="rId8"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23" name="object 21"/>
            <p:cNvSpPr/>
            <p:nvPr/>
          </p:nvSpPr>
          <p:spPr>
            <a:xfrm>
              <a:off x="6798182" y="3517900"/>
              <a:ext cx="1280160" cy="2633472"/>
            </a:xfrm>
            <a:prstGeom prst="rect">
              <a:avLst/>
            </a:prstGeom>
            <a:blipFill>
              <a:blip r:embed="rId9"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24" name="object 22"/>
            <p:cNvSpPr/>
            <p:nvPr/>
          </p:nvSpPr>
          <p:spPr>
            <a:xfrm>
              <a:off x="6798182" y="3517900"/>
              <a:ext cx="1280160" cy="2633980"/>
            </a:xfrm>
            <a:custGeom>
              <a:avLst/>
              <a:gdLst/>
              <a:ahLst/>
              <a:cxnLst/>
              <a:rect l="l" t="t" r="r" b="b"/>
              <a:pathLst>
                <a:path w="1280159" h="2633979">
                  <a:moveTo>
                    <a:pt x="0" y="80010"/>
                  </a:moveTo>
                  <a:lnTo>
                    <a:pt x="6286" y="48863"/>
                  </a:lnTo>
                  <a:lnTo>
                    <a:pt x="23431" y="23431"/>
                  </a:lnTo>
                  <a:lnTo>
                    <a:pt x="48863" y="6286"/>
                  </a:lnTo>
                  <a:lnTo>
                    <a:pt x="80010" y="0"/>
                  </a:lnTo>
                  <a:lnTo>
                    <a:pt x="1200150" y="0"/>
                  </a:lnTo>
                  <a:lnTo>
                    <a:pt x="1231296" y="6286"/>
                  </a:lnTo>
                  <a:lnTo>
                    <a:pt x="1256728" y="23431"/>
                  </a:lnTo>
                  <a:lnTo>
                    <a:pt x="1273873" y="48863"/>
                  </a:lnTo>
                  <a:lnTo>
                    <a:pt x="1280160" y="80010"/>
                  </a:lnTo>
                  <a:lnTo>
                    <a:pt x="1280160" y="2553462"/>
                  </a:lnTo>
                  <a:lnTo>
                    <a:pt x="1273873" y="2584603"/>
                  </a:lnTo>
                  <a:lnTo>
                    <a:pt x="1256728" y="2610035"/>
                  </a:lnTo>
                  <a:lnTo>
                    <a:pt x="1231296" y="2627183"/>
                  </a:lnTo>
                  <a:lnTo>
                    <a:pt x="1200150" y="2633472"/>
                  </a:lnTo>
                  <a:lnTo>
                    <a:pt x="80010" y="2633472"/>
                  </a:lnTo>
                  <a:lnTo>
                    <a:pt x="48863" y="2627183"/>
                  </a:lnTo>
                  <a:lnTo>
                    <a:pt x="23431" y="2610035"/>
                  </a:lnTo>
                  <a:lnTo>
                    <a:pt x="6286" y="2584603"/>
                  </a:lnTo>
                  <a:lnTo>
                    <a:pt x="0" y="2553462"/>
                  </a:lnTo>
                  <a:lnTo>
                    <a:pt x="0" y="80010"/>
                  </a:lnTo>
                  <a:close/>
                </a:path>
              </a:pathLst>
            </a:custGeom>
            <a:ln w="9525">
              <a:solidFill>
                <a:srgbClr val="2394B5"/>
              </a:solidFill>
            </a:ln>
          </p:spPr>
          <p:txBody>
            <a:bodyPr wrap="square" lIns="0" tIns="0" rIns="0" bIns="0" rtlCol="0"/>
            <a:lstStyle/>
            <a:p>
              <a:endParaRPr sz="2150">
                <a:latin typeface="Arial" panose="020B0604020202020204" pitchFamily="34" charset="0"/>
                <a:cs typeface="Arial" panose="020B0604020202020204" pitchFamily="34" charset="0"/>
              </a:endParaRPr>
            </a:p>
          </p:txBody>
        </p:sp>
      </p:grpSp>
      <p:sp>
        <p:nvSpPr>
          <p:cNvPr id="25" name="object 23"/>
          <p:cNvSpPr txBox="1"/>
          <p:nvPr/>
        </p:nvSpPr>
        <p:spPr>
          <a:xfrm>
            <a:off x="6581394" y="3440718"/>
            <a:ext cx="1109951" cy="1265875"/>
          </a:xfrm>
          <a:prstGeom prst="rect">
            <a:avLst/>
          </a:prstGeom>
        </p:spPr>
        <p:txBody>
          <a:bodyPr vert="horz" wrap="square" lIns="0" tIns="10810" rIns="0" bIns="0" rtlCol="0">
            <a:spAutoFit/>
          </a:bodyPr>
          <a:lstStyle/>
          <a:p>
            <a:pPr marL="11379" marR="4551" indent="1138" algn="ctr">
              <a:spcBef>
                <a:spcPts val="85"/>
              </a:spcBef>
            </a:pPr>
            <a:r>
              <a:rPr lang="en-IN" sz="1165" spc="-4" dirty="0">
                <a:solidFill>
                  <a:srgbClr val="FFFFFF"/>
                </a:solidFill>
                <a:latin typeface="Arial" panose="020B0604020202020204" pitchFamily="34" charset="0"/>
                <a:cs typeface="Arial" panose="020B0604020202020204" pitchFamily="34" charset="0"/>
              </a:rPr>
              <a:t>T</a:t>
            </a:r>
            <a:r>
              <a:rPr sz="1165" spc="-4" dirty="0">
                <a:solidFill>
                  <a:srgbClr val="FFFFFF"/>
                </a:solidFill>
                <a:latin typeface="Arial" panose="020B0604020202020204" pitchFamily="34" charset="0"/>
                <a:cs typeface="Arial" panose="020B0604020202020204" pitchFamily="34" charset="0"/>
              </a:rPr>
              <a:t>o  Bring Higher  </a:t>
            </a:r>
            <a:r>
              <a:rPr sz="1165" spc="-9" dirty="0">
                <a:solidFill>
                  <a:srgbClr val="FFFFFF"/>
                </a:solidFill>
                <a:latin typeface="Arial" panose="020B0604020202020204" pitchFamily="34" charset="0"/>
                <a:cs typeface="Arial" panose="020B0604020202020204" pitchFamily="34" charset="0"/>
              </a:rPr>
              <a:t>Standards of  </a:t>
            </a:r>
            <a:r>
              <a:rPr sz="1165" spc="-4" dirty="0">
                <a:solidFill>
                  <a:srgbClr val="FFFFFF"/>
                </a:solidFill>
                <a:latin typeface="Arial" panose="020B0604020202020204" pitchFamily="34" charset="0"/>
                <a:cs typeface="Arial" panose="020B0604020202020204" pitchFamily="34" charset="0"/>
              </a:rPr>
              <a:t>Governance</a:t>
            </a:r>
            <a:r>
              <a:rPr sz="1165" spc="-22" dirty="0">
                <a:solidFill>
                  <a:srgbClr val="FFFFFF"/>
                </a:solidFill>
                <a:latin typeface="Arial" panose="020B0604020202020204" pitchFamily="34" charset="0"/>
                <a:cs typeface="Arial" panose="020B0604020202020204" pitchFamily="34" charset="0"/>
              </a:rPr>
              <a:t> </a:t>
            </a:r>
            <a:r>
              <a:rPr sz="1165" spc="-4" dirty="0">
                <a:solidFill>
                  <a:srgbClr val="FFFFFF"/>
                </a:solidFill>
                <a:latin typeface="Arial" panose="020B0604020202020204" pitchFamily="34" charset="0"/>
                <a:cs typeface="Arial" panose="020B0604020202020204" pitchFamily="34" charset="0"/>
              </a:rPr>
              <a:t>into  </a:t>
            </a:r>
            <a:r>
              <a:rPr sz="1165" spc="-9" dirty="0">
                <a:solidFill>
                  <a:srgbClr val="FFFFFF"/>
                </a:solidFill>
                <a:latin typeface="Arial" panose="020B0604020202020204" pitchFamily="34" charset="0"/>
                <a:cs typeface="Arial" panose="020B0604020202020204" pitchFamily="34" charset="0"/>
              </a:rPr>
              <a:t>Infrastructure  </a:t>
            </a:r>
            <a:r>
              <a:rPr sz="1165" spc="-4" dirty="0">
                <a:solidFill>
                  <a:srgbClr val="FFFFFF"/>
                </a:solidFill>
                <a:latin typeface="Arial" panose="020B0604020202020204" pitchFamily="34" charset="0"/>
                <a:cs typeface="Arial" panose="020B0604020202020204" pitchFamily="34" charset="0"/>
              </a:rPr>
              <a:t>Development  </a:t>
            </a:r>
            <a:r>
              <a:rPr sz="1165" spc="-9" dirty="0">
                <a:solidFill>
                  <a:srgbClr val="FFFFFF"/>
                </a:solidFill>
                <a:latin typeface="Arial" panose="020B0604020202020204" pitchFamily="34" charset="0"/>
                <a:cs typeface="Arial" panose="020B0604020202020204" pitchFamily="34" charset="0"/>
              </a:rPr>
              <a:t>and      </a:t>
            </a:r>
            <a:r>
              <a:rPr sz="1165" spc="-4" dirty="0">
                <a:solidFill>
                  <a:srgbClr val="FFFFFF"/>
                </a:solidFill>
                <a:latin typeface="Arial" panose="020B0604020202020204" pitchFamily="34" charset="0"/>
                <a:cs typeface="Arial" panose="020B0604020202020204" pitchFamily="34" charset="0"/>
              </a:rPr>
              <a:t>Management</a:t>
            </a:r>
            <a:endParaRPr sz="1165" dirty="0">
              <a:latin typeface="Arial" panose="020B0604020202020204" pitchFamily="34" charset="0"/>
              <a:cs typeface="Arial" panose="020B0604020202020204" pitchFamily="34" charset="0"/>
            </a:endParaRPr>
          </a:p>
        </p:txBody>
      </p:sp>
      <p:grpSp>
        <p:nvGrpSpPr>
          <p:cNvPr id="26" name="object 24"/>
          <p:cNvGrpSpPr/>
          <p:nvPr/>
        </p:nvGrpSpPr>
        <p:grpSpPr>
          <a:xfrm>
            <a:off x="6894750" y="2895288"/>
            <a:ext cx="482439" cy="483577"/>
            <a:chOff x="7168895" y="3416808"/>
            <a:chExt cx="538480" cy="539750"/>
          </a:xfrm>
        </p:grpSpPr>
        <p:sp>
          <p:nvSpPr>
            <p:cNvPr id="27" name="object 25"/>
            <p:cNvSpPr/>
            <p:nvPr/>
          </p:nvSpPr>
          <p:spPr>
            <a:xfrm>
              <a:off x="7168895" y="3416808"/>
              <a:ext cx="537972" cy="539495"/>
            </a:xfrm>
            <a:prstGeom prst="rect">
              <a:avLst/>
            </a:prstGeom>
            <a:blipFill>
              <a:blip r:embed="rId10"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28" name="object 26"/>
            <p:cNvSpPr/>
            <p:nvPr/>
          </p:nvSpPr>
          <p:spPr>
            <a:xfrm>
              <a:off x="7251191" y="3496056"/>
              <a:ext cx="420624" cy="431291"/>
            </a:xfrm>
            <a:prstGeom prst="rect">
              <a:avLst/>
            </a:prstGeom>
            <a:blipFill>
              <a:blip r:embed="rId11"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29" name="object 27"/>
            <p:cNvSpPr/>
            <p:nvPr/>
          </p:nvSpPr>
          <p:spPr>
            <a:xfrm>
              <a:off x="7230871" y="3459226"/>
              <a:ext cx="415290" cy="414655"/>
            </a:xfrm>
            <a:custGeom>
              <a:avLst/>
              <a:gdLst/>
              <a:ahLst/>
              <a:cxnLst/>
              <a:rect l="l" t="t" r="r" b="b"/>
              <a:pathLst>
                <a:path w="415290" h="414654">
                  <a:moveTo>
                    <a:pt x="207391" y="0"/>
                  </a:moveTo>
                  <a:lnTo>
                    <a:pt x="159833" y="5476"/>
                  </a:lnTo>
                  <a:lnTo>
                    <a:pt x="116179" y="21073"/>
                  </a:lnTo>
                  <a:lnTo>
                    <a:pt x="77672" y="45546"/>
                  </a:lnTo>
                  <a:lnTo>
                    <a:pt x="45556" y="77648"/>
                  </a:lnTo>
                  <a:lnTo>
                    <a:pt x="21076" y="116132"/>
                  </a:lnTo>
                  <a:lnTo>
                    <a:pt x="5476" y="159753"/>
                  </a:lnTo>
                  <a:lnTo>
                    <a:pt x="0" y="207263"/>
                  </a:lnTo>
                  <a:lnTo>
                    <a:pt x="5476" y="254821"/>
                  </a:lnTo>
                  <a:lnTo>
                    <a:pt x="21076" y="298475"/>
                  </a:lnTo>
                  <a:lnTo>
                    <a:pt x="45556" y="336982"/>
                  </a:lnTo>
                  <a:lnTo>
                    <a:pt x="77672" y="369098"/>
                  </a:lnTo>
                  <a:lnTo>
                    <a:pt x="116179" y="393578"/>
                  </a:lnTo>
                  <a:lnTo>
                    <a:pt x="159833" y="409178"/>
                  </a:lnTo>
                  <a:lnTo>
                    <a:pt x="207391" y="414655"/>
                  </a:lnTo>
                  <a:lnTo>
                    <a:pt x="254948" y="409178"/>
                  </a:lnTo>
                  <a:lnTo>
                    <a:pt x="298602" y="393578"/>
                  </a:lnTo>
                  <a:lnTo>
                    <a:pt x="337109" y="369098"/>
                  </a:lnTo>
                  <a:lnTo>
                    <a:pt x="369225" y="336982"/>
                  </a:lnTo>
                  <a:lnTo>
                    <a:pt x="393705" y="298475"/>
                  </a:lnTo>
                  <a:lnTo>
                    <a:pt x="409305" y="254821"/>
                  </a:lnTo>
                  <a:lnTo>
                    <a:pt x="414781" y="207263"/>
                  </a:lnTo>
                  <a:lnTo>
                    <a:pt x="409305" y="159753"/>
                  </a:lnTo>
                  <a:lnTo>
                    <a:pt x="393705" y="116132"/>
                  </a:lnTo>
                  <a:lnTo>
                    <a:pt x="369225" y="77648"/>
                  </a:lnTo>
                  <a:lnTo>
                    <a:pt x="337109" y="45546"/>
                  </a:lnTo>
                  <a:lnTo>
                    <a:pt x="298602" y="21073"/>
                  </a:lnTo>
                  <a:lnTo>
                    <a:pt x="254948" y="5476"/>
                  </a:lnTo>
                  <a:lnTo>
                    <a:pt x="207391" y="0"/>
                  </a:lnTo>
                  <a:close/>
                </a:path>
              </a:pathLst>
            </a:custGeom>
            <a:solidFill>
              <a:srgbClr val="2996B6"/>
            </a:solid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30" name="object 28"/>
            <p:cNvSpPr/>
            <p:nvPr/>
          </p:nvSpPr>
          <p:spPr>
            <a:xfrm>
              <a:off x="7230871" y="3459226"/>
              <a:ext cx="415290" cy="414655"/>
            </a:xfrm>
            <a:custGeom>
              <a:avLst/>
              <a:gdLst/>
              <a:ahLst/>
              <a:cxnLst/>
              <a:rect l="l" t="t" r="r" b="b"/>
              <a:pathLst>
                <a:path w="415290" h="414654">
                  <a:moveTo>
                    <a:pt x="0" y="207263"/>
                  </a:moveTo>
                  <a:lnTo>
                    <a:pt x="5476" y="159753"/>
                  </a:lnTo>
                  <a:lnTo>
                    <a:pt x="21076" y="116132"/>
                  </a:lnTo>
                  <a:lnTo>
                    <a:pt x="45556" y="77648"/>
                  </a:lnTo>
                  <a:lnTo>
                    <a:pt x="77672" y="45546"/>
                  </a:lnTo>
                  <a:lnTo>
                    <a:pt x="116179" y="21073"/>
                  </a:lnTo>
                  <a:lnTo>
                    <a:pt x="159833" y="5476"/>
                  </a:lnTo>
                  <a:lnTo>
                    <a:pt x="207391" y="0"/>
                  </a:lnTo>
                  <a:lnTo>
                    <a:pt x="254948" y="5476"/>
                  </a:lnTo>
                  <a:lnTo>
                    <a:pt x="298602" y="21073"/>
                  </a:lnTo>
                  <a:lnTo>
                    <a:pt x="337109" y="45546"/>
                  </a:lnTo>
                  <a:lnTo>
                    <a:pt x="369225" y="77648"/>
                  </a:lnTo>
                  <a:lnTo>
                    <a:pt x="393705" y="116132"/>
                  </a:lnTo>
                  <a:lnTo>
                    <a:pt x="409305" y="159753"/>
                  </a:lnTo>
                  <a:lnTo>
                    <a:pt x="414781" y="207263"/>
                  </a:lnTo>
                  <a:lnTo>
                    <a:pt x="409305" y="254821"/>
                  </a:lnTo>
                  <a:lnTo>
                    <a:pt x="393705" y="298475"/>
                  </a:lnTo>
                  <a:lnTo>
                    <a:pt x="369225" y="336982"/>
                  </a:lnTo>
                  <a:lnTo>
                    <a:pt x="337109" y="369098"/>
                  </a:lnTo>
                  <a:lnTo>
                    <a:pt x="298602" y="393578"/>
                  </a:lnTo>
                  <a:lnTo>
                    <a:pt x="254948" y="409178"/>
                  </a:lnTo>
                  <a:lnTo>
                    <a:pt x="207391" y="414655"/>
                  </a:lnTo>
                  <a:lnTo>
                    <a:pt x="159833" y="409178"/>
                  </a:lnTo>
                  <a:lnTo>
                    <a:pt x="116179" y="393578"/>
                  </a:lnTo>
                  <a:lnTo>
                    <a:pt x="77672" y="369098"/>
                  </a:lnTo>
                  <a:lnTo>
                    <a:pt x="45556" y="336982"/>
                  </a:lnTo>
                  <a:lnTo>
                    <a:pt x="21076" y="298475"/>
                  </a:lnTo>
                  <a:lnTo>
                    <a:pt x="5476" y="254821"/>
                  </a:lnTo>
                  <a:lnTo>
                    <a:pt x="0" y="207263"/>
                  </a:lnTo>
                  <a:close/>
                </a:path>
              </a:pathLst>
            </a:custGeom>
            <a:ln w="38100">
              <a:solidFill>
                <a:srgbClr val="FFFFFF"/>
              </a:solidFill>
            </a:ln>
          </p:spPr>
          <p:txBody>
            <a:bodyPr wrap="square" lIns="0" tIns="0" rIns="0" bIns="0" rtlCol="0"/>
            <a:lstStyle/>
            <a:p>
              <a:endParaRPr sz="2150">
                <a:latin typeface="Arial" panose="020B0604020202020204" pitchFamily="34" charset="0"/>
                <a:cs typeface="Arial" panose="020B0604020202020204" pitchFamily="34" charset="0"/>
              </a:endParaRPr>
            </a:p>
          </p:txBody>
        </p:sp>
      </p:grpSp>
      <p:sp>
        <p:nvSpPr>
          <p:cNvPr id="31" name="object 29"/>
          <p:cNvSpPr txBox="1"/>
          <p:nvPr/>
        </p:nvSpPr>
        <p:spPr>
          <a:xfrm>
            <a:off x="7084313" y="3015557"/>
            <a:ext cx="105249" cy="190195"/>
          </a:xfrm>
          <a:prstGeom prst="rect">
            <a:avLst/>
          </a:prstGeom>
        </p:spPr>
        <p:txBody>
          <a:bodyPr vert="horz" wrap="square" lIns="0" tIns="10810" rIns="0" bIns="0" rtlCol="0">
            <a:spAutoFit/>
          </a:bodyPr>
          <a:lstStyle/>
          <a:p>
            <a:pPr marL="11379">
              <a:spcBef>
                <a:spcPts val="85"/>
              </a:spcBef>
            </a:pPr>
            <a:r>
              <a:rPr sz="1165" b="1" spc="-4" dirty="0">
                <a:solidFill>
                  <a:srgbClr val="FFFFFF"/>
                </a:solidFill>
                <a:latin typeface="Arial" panose="020B0604020202020204" pitchFamily="34" charset="0"/>
                <a:cs typeface="Arial" panose="020B0604020202020204" pitchFamily="34" charset="0"/>
              </a:rPr>
              <a:t>5</a:t>
            </a:r>
            <a:endParaRPr sz="1165">
              <a:latin typeface="Arial" panose="020B0604020202020204" pitchFamily="34" charset="0"/>
              <a:cs typeface="Arial" panose="020B0604020202020204" pitchFamily="34" charset="0"/>
            </a:endParaRPr>
          </a:p>
        </p:txBody>
      </p:sp>
      <p:grpSp>
        <p:nvGrpSpPr>
          <p:cNvPr id="32" name="object 30"/>
          <p:cNvGrpSpPr/>
          <p:nvPr/>
        </p:nvGrpSpPr>
        <p:grpSpPr>
          <a:xfrm>
            <a:off x="5021203" y="2985234"/>
            <a:ext cx="1233406" cy="2445761"/>
            <a:chOff x="5088635" y="3493008"/>
            <a:chExt cx="1376680" cy="2729865"/>
          </a:xfrm>
        </p:grpSpPr>
        <p:sp>
          <p:nvSpPr>
            <p:cNvPr id="33" name="object 31"/>
            <p:cNvSpPr/>
            <p:nvPr/>
          </p:nvSpPr>
          <p:spPr>
            <a:xfrm>
              <a:off x="5088635" y="3493008"/>
              <a:ext cx="1376172" cy="2729484"/>
            </a:xfrm>
            <a:prstGeom prst="rect">
              <a:avLst/>
            </a:prstGeom>
            <a:blipFill>
              <a:blip r:embed="rId12"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34" name="object 32"/>
            <p:cNvSpPr/>
            <p:nvPr/>
          </p:nvSpPr>
          <p:spPr>
            <a:xfrm>
              <a:off x="5149595" y="4072128"/>
              <a:ext cx="1306068" cy="1620012"/>
            </a:xfrm>
            <a:prstGeom prst="rect">
              <a:avLst/>
            </a:prstGeom>
            <a:blipFill>
              <a:blip r:embed="rId13"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35" name="object 33"/>
            <p:cNvSpPr/>
            <p:nvPr/>
          </p:nvSpPr>
          <p:spPr>
            <a:xfrm>
              <a:off x="5136768" y="3517900"/>
              <a:ext cx="1280159" cy="2633472"/>
            </a:xfrm>
            <a:prstGeom prst="rect">
              <a:avLst/>
            </a:prstGeom>
            <a:blipFill>
              <a:blip r:embed="rId14"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36" name="object 34"/>
            <p:cNvSpPr/>
            <p:nvPr/>
          </p:nvSpPr>
          <p:spPr>
            <a:xfrm>
              <a:off x="5136768" y="3517900"/>
              <a:ext cx="1280160" cy="2633980"/>
            </a:xfrm>
            <a:custGeom>
              <a:avLst/>
              <a:gdLst/>
              <a:ahLst/>
              <a:cxnLst/>
              <a:rect l="l" t="t" r="r" b="b"/>
              <a:pathLst>
                <a:path w="1280160" h="2633979">
                  <a:moveTo>
                    <a:pt x="0" y="80010"/>
                  </a:moveTo>
                  <a:lnTo>
                    <a:pt x="6286" y="48863"/>
                  </a:lnTo>
                  <a:lnTo>
                    <a:pt x="23431" y="23431"/>
                  </a:lnTo>
                  <a:lnTo>
                    <a:pt x="48863" y="6286"/>
                  </a:lnTo>
                  <a:lnTo>
                    <a:pt x="80009" y="0"/>
                  </a:lnTo>
                  <a:lnTo>
                    <a:pt x="1200150" y="0"/>
                  </a:lnTo>
                  <a:lnTo>
                    <a:pt x="1231296" y="6286"/>
                  </a:lnTo>
                  <a:lnTo>
                    <a:pt x="1256728" y="23431"/>
                  </a:lnTo>
                  <a:lnTo>
                    <a:pt x="1273873" y="48863"/>
                  </a:lnTo>
                  <a:lnTo>
                    <a:pt x="1280159" y="80010"/>
                  </a:lnTo>
                  <a:lnTo>
                    <a:pt x="1280159" y="2553462"/>
                  </a:lnTo>
                  <a:lnTo>
                    <a:pt x="1273873" y="2584603"/>
                  </a:lnTo>
                  <a:lnTo>
                    <a:pt x="1256728" y="2610035"/>
                  </a:lnTo>
                  <a:lnTo>
                    <a:pt x="1231296" y="2627183"/>
                  </a:lnTo>
                  <a:lnTo>
                    <a:pt x="1200150" y="2633472"/>
                  </a:lnTo>
                  <a:lnTo>
                    <a:pt x="80009" y="2633472"/>
                  </a:lnTo>
                  <a:lnTo>
                    <a:pt x="48863" y="2627183"/>
                  </a:lnTo>
                  <a:lnTo>
                    <a:pt x="23431" y="2610035"/>
                  </a:lnTo>
                  <a:lnTo>
                    <a:pt x="6286" y="2584603"/>
                  </a:lnTo>
                  <a:lnTo>
                    <a:pt x="0" y="2553462"/>
                  </a:lnTo>
                  <a:lnTo>
                    <a:pt x="0" y="80010"/>
                  </a:lnTo>
                  <a:close/>
                </a:path>
              </a:pathLst>
            </a:custGeom>
            <a:ln w="9525">
              <a:solidFill>
                <a:srgbClr val="006CAD"/>
              </a:solidFill>
            </a:ln>
          </p:spPr>
          <p:txBody>
            <a:bodyPr wrap="square" lIns="0" tIns="0" rIns="0" bIns="0" rtlCol="0"/>
            <a:lstStyle/>
            <a:p>
              <a:endParaRPr sz="2150">
                <a:latin typeface="Arial" panose="020B0604020202020204" pitchFamily="34" charset="0"/>
                <a:cs typeface="Arial" panose="020B0604020202020204" pitchFamily="34" charset="0"/>
              </a:endParaRPr>
            </a:p>
          </p:txBody>
        </p:sp>
      </p:grpSp>
      <p:sp>
        <p:nvSpPr>
          <p:cNvPr id="37" name="object 35"/>
          <p:cNvSpPr txBox="1"/>
          <p:nvPr/>
        </p:nvSpPr>
        <p:spPr>
          <a:xfrm>
            <a:off x="5201777" y="3529741"/>
            <a:ext cx="891487" cy="1278699"/>
          </a:xfrm>
          <a:prstGeom prst="rect">
            <a:avLst/>
          </a:prstGeom>
        </p:spPr>
        <p:txBody>
          <a:bodyPr vert="horz" wrap="square" lIns="0" tIns="10810" rIns="0" bIns="0" rtlCol="0">
            <a:spAutoFit/>
          </a:bodyPr>
          <a:lstStyle/>
          <a:p>
            <a:pPr marL="11379" marR="4551" indent="569" algn="ctr">
              <a:spcBef>
                <a:spcPts val="85"/>
              </a:spcBef>
            </a:pPr>
            <a:r>
              <a:rPr lang="en-IN" sz="1165" spc="-9" dirty="0">
                <a:solidFill>
                  <a:srgbClr val="FFFFFF"/>
                </a:solidFill>
                <a:latin typeface="Arial" panose="020B0604020202020204" pitchFamily="34" charset="0"/>
                <a:cs typeface="Arial" panose="020B0604020202020204" pitchFamily="34" charset="0"/>
              </a:rPr>
              <a:t>Facilitation of ownership of div</a:t>
            </a:r>
            <a:r>
              <a:rPr sz="1165" spc="-4" dirty="0" err="1">
                <a:solidFill>
                  <a:srgbClr val="FFFFFF"/>
                </a:solidFill>
                <a:latin typeface="Arial" panose="020B0604020202020204" pitchFamily="34" charset="0"/>
                <a:cs typeface="Arial" panose="020B0604020202020204" pitchFamily="34" charset="0"/>
              </a:rPr>
              <a:t>ersified</a:t>
            </a:r>
            <a:r>
              <a:rPr sz="1165" spc="-4" dirty="0">
                <a:solidFill>
                  <a:srgbClr val="FFFFFF"/>
                </a:solidFill>
                <a:latin typeface="Arial" panose="020B0604020202020204" pitchFamily="34" charset="0"/>
                <a:cs typeface="Arial" panose="020B0604020202020204" pitchFamily="34" charset="0"/>
              </a:rPr>
              <a:t>  </a:t>
            </a:r>
            <a:r>
              <a:rPr sz="1165" spc="-9" dirty="0">
                <a:solidFill>
                  <a:srgbClr val="FFFFFF"/>
                </a:solidFill>
                <a:latin typeface="Arial" panose="020B0604020202020204" pitchFamily="34" charset="0"/>
                <a:cs typeface="Arial" panose="020B0604020202020204" pitchFamily="34" charset="0"/>
              </a:rPr>
              <a:t>Infrastructure  Assets</a:t>
            </a:r>
            <a:endParaRPr lang="en-IN" sz="1165" spc="-9" dirty="0">
              <a:solidFill>
                <a:srgbClr val="FFFFFF"/>
              </a:solidFill>
              <a:latin typeface="Arial" panose="020B0604020202020204" pitchFamily="34" charset="0"/>
              <a:cs typeface="Arial" panose="020B0604020202020204" pitchFamily="34" charset="0"/>
            </a:endParaRPr>
          </a:p>
          <a:p>
            <a:pPr marL="11379" marR="4551" indent="569" algn="ctr">
              <a:spcBef>
                <a:spcPts val="85"/>
              </a:spcBef>
            </a:pPr>
            <a:r>
              <a:rPr lang="en-IN" sz="1165" spc="-9" dirty="0">
                <a:solidFill>
                  <a:srgbClr val="FFFFFF"/>
                </a:solidFill>
                <a:latin typeface="Arial" panose="020B0604020202020204" pitchFamily="34" charset="0"/>
                <a:cs typeface="Arial" panose="020B0604020202020204" pitchFamily="34" charset="0"/>
              </a:rPr>
              <a:t>for retail investors</a:t>
            </a:r>
            <a:endParaRPr sz="1165" dirty="0">
              <a:latin typeface="Arial" panose="020B0604020202020204" pitchFamily="34" charset="0"/>
              <a:cs typeface="Arial" panose="020B0604020202020204" pitchFamily="34" charset="0"/>
            </a:endParaRPr>
          </a:p>
        </p:txBody>
      </p:sp>
      <p:grpSp>
        <p:nvGrpSpPr>
          <p:cNvPr id="38" name="object 36"/>
          <p:cNvGrpSpPr/>
          <p:nvPr/>
        </p:nvGrpSpPr>
        <p:grpSpPr>
          <a:xfrm>
            <a:off x="3542710" y="2963559"/>
            <a:ext cx="1245353" cy="2445761"/>
            <a:chOff x="3427476" y="3493008"/>
            <a:chExt cx="1390015" cy="2729865"/>
          </a:xfrm>
        </p:grpSpPr>
        <p:sp>
          <p:nvSpPr>
            <p:cNvPr id="39" name="object 37"/>
            <p:cNvSpPr/>
            <p:nvPr/>
          </p:nvSpPr>
          <p:spPr>
            <a:xfrm>
              <a:off x="3427476" y="3493008"/>
              <a:ext cx="1376172" cy="2729484"/>
            </a:xfrm>
            <a:prstGeom prst="rect">
              <a:avLst/>
            </a:prstGeom>
            <a:blipFill>
              <a:blip r:embed="rId15"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40" name="object 38"/>
            <p:cNvSpPr/>
            <p:nvPr/>
          </p:nvSpPr>
          <p:spPr>
            <a:xfrm>
              <a:off x="3459480" y="4072128"/>
              <a:ext cx="1357884" cy="1620012"/>
            </a:xfrm>
            <a:prstGeom prst="rect">
              <a:avLst/>
            </a:prstGeom>
            <a:blipFill>
              <a:blip r:embed="rId16"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41" name="object 39"/>
            <p:cNvSpPr/>
            <p:nvPr/>
          </p:nvSpPr>
          <p:spPr>
            <a:xfrm>
              <a:off x="3475355" y="3517900"/>
              <a:ext cx="1280160" cy="2633472"/>
            </a:xfrm>
            <a:prstGeom prst="rect">
              <a:avLst/>
            </a:prstGeom>
            <a:blipFill>
              <a:blip r:embed="rId17"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42" name="object 40"/>
            <p:cNvSpPr/>
            <p:nvPr/>
          </p:nvSpPr>
          <p:spPr>
            <a:xfrm>
              <a:off x="3475355" y="3517900"/>
              <a:ext cx="1280160" cy="2633980"/>
            </a:xfrm>
            <a:custGeom>
              <a:avLst/>
              <a:gdLst/>
              <a:ahLst/>
              <a:cxnLst/>
              <a:rect l="l" t="t" r="r" b="b"/>
              <a:pathLst>
                <a:path w="1280160" h="2633979">
                  <a:moveTo>
                    <a:pt x="0" y="80010"/>
                  </a:moveTo>
                  <a:lnTo>
                    <a:pt x="6286" y="48863"/>
                  </a:lnTo>
                  <a:lnTo>
                    <a:pt x="23431" y="23431"/>
                  </a:lnTo>
                  <a:lnTo>
                    <a:pt x="48863" y="6286"/>
                  </a:lnTo>
                  <a:lnTo>
                    <a:pt x="80010" y="0"/>
                  </a:lnTo>
                  <a:lnTo>
                    <a:pt x="1200150" y="0"/>
                  </a:lnTo>
                  <a:lnTo>
                    <a:pt x="1231296" y="6286"/>
                  </a:lnTo>
                  <a:lnTo>
                    <a:pt x="1256728" y="23431"/>
                  </a:lnTo>
                  <a:lnTo>
                    <a:pt x="1273873" y="48863"/>
                  </a:lnTo>
                  <a:lnTo>
                    <a:pt x="1280160" y="80010"/>
                  </a:lnTo>
                  <a:lnTo>
                    <a:pt x="1280160" y="2553462"/>
                  </a:lnTo>
                  <a:lnTo>
                    <a:pt x="1273873" y="2584603"/>
                  </a:lnTo>
                  <a:lnTo>
                    <a:pt x="1256728" y="2610035"/>
                  </a:lnTo>
                  <a:lnTo>
                    <a:pt x="1231296" y="2627183"/>
                  </a:lnTo>
                  <a:lnTo>
                    <a:pt x="1200150" y="2633472"/>
                  </a:lnTo>
                  <a:lnTo>
                    <a:pt x="80010" y="2633472"/>
                  </a:lnTo>
                  <a:lnTo>
                    <a:pt x="48863" y="2627183"/>
                  </a:lnTo>
                  <a:lnTo>
                    <a:pt x="23431" y="2610035"/>
                  </a:lnTo>
                  <a:lnTo>
                    <a:pt x="6286" y="2584603"/>
                  </a:lnTo>
                  <a:lnTo>
                    <a:pt x="0" y="2553462"/>
                  </a:lnTo>
                  <a:lnTo>
                    <a:pt x="0" y="80010"/>
                  </a:lnTo>
                  <a:close/>
                </a:path>
              </a:pathLst>
            </a:custGeom>
            <a:ln w="9525">
              <a:solidFill>
                <a:srgbClr val="515357"/>
              </a:solidFill>
            </a:ln>
          </p:spPr>
          <p:txBody>
            <a:bodyPr wrap="square" lIns="0" tIns="0" rIns="0" bIns="0" rtlCol="0"/>
            <a:lstStyle/>
            <a:p>
              <a:endParaRPr sz="2150">
                <a:latin typeface="Arial" panose="020B0604020202020204" pitchFamily="34" charset="0"/>
                <a:cs typeface="Arial" panose="020B0604020202020204" pitchFamily="34" charset="0"/>
              </a:endParaRPr>
            </a:p>
          </p:txBody>
        </p:sp>
      </p:grpSp>
      <p:sp>
        <p:nvSpPr>
          <p:cNvPr id="43" name="object 41"/>
          <p:cNvSpPr txBox="1"/>
          <p:nvPr/>
        </p:nvSpPr>
        <p:spPr>
          <a:xfrm>
            <a:off x="3687348" y="3463603"/>
            <a:ext cx="944397" cy="1637258"/>
          </a:xfrm>
          <a:prstGeom prst="rect">
            <a:avLst/>
          </a:prstGeom>
        </p:spPr>
        <p:txBody>
          <a:bodyPr vert="horz" wrap="square" lIns="0" tIns="10810" rIns="0" bIns="0" rtlCol="0">
            <a:spAutoFit/>
          </a:bodyPr>
          <a:lstStyle/>
          <a:p>
            <a:pPr marL="11379" marR="4551" algn="ctr">
              <a:spcBef>
                <a:spcPts val="85"/>
              </a:spcBef>
            </a:pPr>
            <a:r>
              <a:rPr lang="en-IN" sz="1165" spc="-4" dirty="0">
                <a:solidFill>
                  <a:srgbClr val="FFFFFF"/>
                </a:solidFill>
                <a:latin typeface="Arial" panose="020B0604020202020204" pitchFamily="34" charset="0"/>
                <a:cs typeface="Arial" panose="020B0604020202020204" pitchFamily="34" charset="0"/>
              </a:rPr>
              <a:t>Low-risk investments offered to attract long-term</a:t>
            </a:r>
          </a:p>
          <a:p>
            <a:pPr marL="11379" marR="4551" algn="ctr">
              <a:spcBef>
                <a:spcPts val="85"/>
              </a:spcBef>
            </a:pPr>
            <a:r>
              <a:rPr lang="en-IN" sz="1165" spc="-4" dirty="0">
                <a:solidFill>
                  <a:srgbClr val="FFFFFF"/>
                </a:solidFill>
                <a:latin typeface="Arial" panose="020B0604020202020204" pitchFamily="34" charset="0"/>
                <a:cs typeface="Arial" panose="020B0604020202020204" pitchFamily="34" charset="0"/>
              </a:rPr>
              <a:t>investors such as insurance and pension funds</a:t>
            </a:r>
            <a:endParaRPr sz="1165" dirty="0">
              <a:latin typeface="Arial" panose="020B0604020202020204" pitchFamily="34" charset="0"/>
              <a:cs typeface="Arial" panose="020B0604020202020204" pitchFamily="34" charset="0"/>
            </a:endParaRPr>
          </a:p>
        </p:txBody>
      </p:sp>
      <p:grpSp>
        <p:nvGrpSpPr>
          <p:cNvPr id="44" name="object 42"/>
          <p:cNvGrpSpPr/>
          <p:nvPr/>
        </p:nvGrpSpPr>
        <p:grpSpPr>
          <a:xfrm>
            <a:off x="3918192" y="2895288"/>
            <a:ext cx="482439" cy="483577"/>
            <a:chOff x="3846576" y="3416808"/>
            <a:chExt cx="538480" cy="539750"/>
          </a:xfrm>
        </p:grpSpPr>
        <p:sp>
          <p:nvSpPr>
            <p:cNvPr id="45" name="object 43"/>
            <p:cNvSpPr/>
            <p:nvPr/>
          </p:nvSpPr>
          <p:spPr>
            <a:xfrm>
              <a:off x="3846576" y="3416808"/>
              <a:ext cx="537972" cy="539495"/>
            </a:xfrm>
            <a:prstGeom prst="rect">
              <a:avLst/>
            </a:prstGeom>
            <a:blipFill>
              <a:blip r:embed="rId18"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46" name="object 44"/>
            <p:cNvSpPr/>
            <p:nvPr/>
          </p:nvSpPr>
          <p:spPr>
            <a:xfrm>
              <a:off x="3927348" y="3496056"/>
              <a:ext cx="420624" cy="431291"/>
            </a:xfrm>
            <a:prstGeom prst="rect">
              <a:avLst/>
            </a:prstGeom>
            <a:blipFill>
              <a:blip r:embed="rId19"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47" name="object 45"/>
            <p:cNvSpPr/>
            <p:nvPr/>
          </p:nvSpPr>
          <p:spPr>
            <a:xfrm>
              <a:off x="3908044" y="3459226"/>
              <a:ext cx="414655" cy="414655"/>
            </a:xfrm>
            <a:custGeom>
              <a:avLst/>
              <a:gdLst/>
              <a:ahLst/>
              <a:cxnLst/>
              <a:rect l="l" t="t" r="r" b="b"/>
              <a:pathLst>
                <a:path w="414654" h="414654">
                  <a:moveTo>
                    <a:pt x="207390" y="0"/>
                  </a:moveTo>
                  <a:lnTo>
                    <a:pt x="159833" y="5476"/>
                  </a:lnTo>
                  <a:lnTo>
                    <a:pt x="116179" y="21073"/>
                  </a:lnTo>
                  <a:lnTo>
                    <a:pt x="77672" y="45546"/>
                  </a:lnTo>
                  <a:lnTo>
                    <a:pt x="45556" y="77648"/>
                  </a:lnTo>
                  <a:lnTo>
                    <a:pt x="21076" y="116132"/>
                  </a:lnTo>
                  <a:lnTo>
                    <a:pt x="5476" y="159753"/>
                  </a:lnTo>
                  <a:lnTo>
                    <a:pt x="0" y="207263"/>
                  </a:lnTo>
                  <a:lnTo>
                    <a:pt x="5476" y="254821"/>
                  </a:lnTo>
                  <a:lnTo>
                    <a:pt x="21076" y="298475"/>
                  </a:lnTo>
                  <a:lnTo>
                    <a:pt x="45556" y="336982"/>
                  </a:lnTo>
                  <a:lnTo>
                    <a:pt x="77672" y="369098"/>
                  </a:lnTo>
                  <a:lnTo>
                    <a:pt x="116179" y="393578"/>
                  </a:lnTo>
                  <a:lnTo>
                    <a:pt x="159833" y="409178"/>
                  </a:lnTo>
                  <a:lnTo>
                    <a:pt x="207390" y="414655"/>
                  </a:lnTo>
                  <a:lnTo>
                    <a:pt x="254901" y="409178"/>
                  </a:lnTo>
                  <a:lnTo>
                    <a:pt x="298522" y="393578"/>
                  </a:lnTo>
                  <a:lnTo>
                    <a:pt x="337006" y="369098"/>
                  </a:lnTo>
                  <a:lnTo>
                    <a:pt x="369108" y="336982"/>
                  </a:lnTo>
                  <a:lnTo>
                    <a:pt x="393581" y="298475"/>
                  </a:lnTo>
                  <a:lnTo>
                    <a:pt x="409178" y="254821"/>
                  </a:lnTo>
                  <a:lnTo>
                    <a:pt x="414654" y="207263"/>
                  </a:lnTo>
                  <a:lnTo>
                    <a:pt x="409178" y="159753"/>
                  </a:lnTo>
                  <a:lnTo>
                    <a:pt x="393581" y="116132"/>
                  </a:lnTo>
                  <a:lnTo>
                    <a:pt x="369108" y="77648"/>
                  </a:lnTo>
                  <a:lnTo>
                    <a:pt x="337006" y="45546"/>
                  </a:lnTo>
                  <a:lnTo>
                    <a:pt x="298522" y="21073"/>
                  </a:lnTo>
                  <a:lnTo>
                    <a:pt x="254901" y="5476"/>
                  </a:lnTo>
                  <a:lnTo>
                    <a:pt x="207390" y="0"/>
                  </a:lnTo>
                  <a:close/>
                </a:path>
              </a:pathLst>
            </a:custGeom>
            <a:solidFill>
              <a:srgbClr val="52555A"/>
            </a:solid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48" name="object 46"/>
            <p:cNvSpPr/>
            <p:nvPr/>
          </p:nvSpPr>
          <p:spPr>
            <a:xfrm>
              <a:off x="3908044" y="3459226"/>
              <a:ext cx="414655" cy="414655"/>
            </a:xfrm>
            <a:custGeom>
              <a:avLst/>
              <a:gdLst/>
              <a:ahLst/>
              <a:cxnLst/>
              <a:rect l="l" t="t" r="r" b="b"/>
              <a:pathLst>
                <a:path w="414654" h="414654">
                  <a:moveTo>
                    <a:pt x="0" y="207263"/>
                  </a:moveTo>
                  <a:lnTo>
                    <a:pt x="5476" y="159753"/>
                  </a:lnTo>
                  <a:lnTo>
                    <a:pt x="21076" y="116132"/>
                  </a:lnTo>
                  <a:lnTo>
                    <a:pt x="45556" y="77648"/>
                  </a:lnTo>
                  <a:lnTo>
                    <a:pt x="77672" y="45546"/>
                  </a:lnTo>
                  <a:lnTo>
                    <a:pt x="116179" y="21073"/>
                  </a:lnTo>
                  <a:lnTo>
                    <a:pt x="159833" y="5476"/>
                  </a:lnTo>
                  <a:lnTo>
                    <a:pt x="207390" y="0"/>
                  </a:lnTo>
                  <a:lnTo>
                    <a:pt x="254901" y="5476"/>
                  </a:lnTo>
                  <a:lnTo>
                    <a:pt x="298522" y="21073"/>
                  </a:lnTo>
                  <a:lnTo>
                    <a:pt x="337006" y="45546"/>
                  </a:lnTo>
                  <a:lnTo>
                    <a:pt x="369108" y="77648"/>
                  </a:lnTo>
                  <a:lnTo>
                    <a:pt x="393581" y="116132"/>
                  </a:lnTo>
                  <a:lnTo>
                    <a:pt x="409178" y="159753"/>
                  </a:lnTo>
                  <a:lnTo>
                    <a:pt x="414654" y="207263"/>
                  </a:lnTo>
                  <a:lnTo>
                    <a:pt x="409178" y="254821"/>
                  </a:lnTo>
                  <a:lnTo>
                    <a:pt x="393581" y="298475"/>
                  </a:lnTo>
                  <a:lnTo>
                    <a:pt x="369108" y="336982"/>
                  </a:lnTo>
                  <a:lnTo>
                    <a:pt x="337006" y="369098"/>
                  </a:lnTo>
                  <a:lnTo>
                    <a:pt x="298522" y="393578"/>
                  </a:lnTo>
                  <a:lnTo>
                    <a:pt x="254901" y="409178"/>
                  </a:lnTo>
                  <a:lnTo>
                    <a:pt x="207390" y="414655"/>
                  </a:lnTo>
                  <a:lnTo>
                    <a:pt x="159833" y="409178"/>
                  </a:lnTo>
                  <a:lnTo>
                    <a:pt x="116179" y="393578"/>
                  </a:lnTo>
                  <a:lnTo>
                    <a:pt x="77672" y="369098"/>
                  </a:lnTo>
                  <a:lnTo>
                    <a:pt x="45556" y="336982"/>
                  </a:lnTo>
                  <a:lnTo>
                    <a:pt x="21076" y="298475"/>
                  </a:lnTo>
                  <a:lnTo>
                    <a:pt x="5476" y="254821"/>
                  </a:lnTo>
                  <a:lnTo>
                    <a:pt x="0" y="207263"/>
                  </a:lnTo>
                  <a:close/>
                </a:path>
              </a:pathLst>
            </a:custGeom>
            <a:ln w="38100">
              <a:solidFill>
                <a:srgbClr val="FFFFFF"/>
              </a:solidFill>
            </a:ln>
          </p:spPr>
          <p:txBody>
            <a:bodyPr wrap="square" lIns="0" tIns="0" rIns="0" bIns="0" rtlCol="0"/>
            <a:lstStyle/>
            <a:p>
              <a:endParaRPr sz="2150">
                <a:latin typeface="Arial" panose="020B0604020202020204" pitchFamily="34" charset="0"/>
                <a:cs typeface="Arial" panose="020B0604020202020204" pitchFamily="34" charset="0"/>
              </a:endParaRPr>
            </a:p>
          </p:txBody>
        </p:sp>
      </p:grpSp>
      <p:sp>
        <p:nvSpPr>
          <p:cNvPr id="49" name="object 47"/>
          <p:cNvSpPr txBox="1"/>
          <p:nvPr/>
        </p:nvSpPr>
        <p:spPr>
          <a:xfrm>
            <a:off x="4106958" y="3015557"/>
            <a:ext cx="105249" cy="190195"/>
          </a:xfrm>
          <a:prstGeom prst="rect">
            <a:avLst/>
          </a:prstGeom>
        </p:spPr>
        <p:txBody>
          <a:bodyPr vert="horz" wrap="square" lIns="0" tIns="10810" rIns="0" bIns="0" rtlCol="0">
            <a:spAutoFit/>
          </a:bodyPr>
          <a:lstStyle/>
          <a:p>
            <a:pPr marL="11379">
              <a:spcBef>
                <a:spcPts val="85"/>
              </a:spcBef>
            </a:pPr>
            <a:r>
              <a:rPr sz="1165" b="1" spc="-4" dirty="0">
                <a:solidFill>
                  <a:srgbClr val="FFFFFF"/>
                </a:solidFill>
                <a:latin typeface="Arial" panose="020B0604020202020204" pitchFamily="34" charset="0"/>
                <a:cs typeface="Arial" panose="020B0604020202020204" pitchFamily="34" charset="0"/>
              </a:rPr>
              <a:t>3</a:t>
            </a:r>
            <a:endParaRPr sz="1165">
              <a:latin typeface="Arial" panose="020B0604020202020204" pitchFamily="34" charset="0"/>
              <a:cs typeface="Arial" panose="020B0604020202020204" pitchFamily="34" charset="0"/>
            </a:endParaRPr>
          </a:p>
        </p:txBody>
      </p:sp>
      <p:grpSp>
        <p:nvGrpSpPr>
          <p:cNvPr id="50" name="object 49"/>
          <p:cNvGrpSpPr/>
          <p:nvPr/>
        </p:nvGrpSpPr>
        <p:grpSpPr>
          <a:xfrm>
            <a:off x="8008912" y="2963559"/>
            <a:ext cx="1231699" cy="2445761"/>
            <a:chOff x="8412480" y="3493008"/>
            <a:chExt cx="1374775" cy="2729865"/>
          </a:xfrm>
        </p:grpSpPr>
        <p:sp>
          <p:nvSpPr>
            <p:cNvPr id="51" name="object 50"/>
            <p:cNvSpPr/>
            <p:nvPr/>
          </p:nvSpPr>
          <p:spPr>
            <a:xfrm>
              <a:off x="8412480" y="3493008"/>
              <a:ext cx="1374648" cy="2729484"/>
            </a:xfrm>
            <a:prstGeom prst="rect">
              <a:avLst/>
            </a:prstGeom>
            <a:blipFill>
              <a:blip r:embed="rId20"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52" name="object 51"/>
            <p:cNvSpPr/>
            <p:nvPr/>
          </p:nvSpPr>
          <p:spPr>
            <a:xfrm>
              <a:off x="8459597" y="3517900"/>
              <a:ext cx="1280159" cy="2633472"/>
            </a:xfrm>
            <a:prstGeom prst="rect">
              <a:avLst/>
            </a:prstGeom>
            <a:blipFill>
              <a:blip r:embed="rId21"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53" name="object 52"/>
            <p:cNvSpPr/>
            <p:nvPr/>
          </p:nvSpPr>
          <p:spPr>
            <a:xfrm>
              <a:off x="8459597" y="3517900"/>
              <a:ext cx="1280160" cy="2633980"/>
            </a:xfrm>
            <a:custGeom>
              <a:avLst/>
              <a:gdLst/>
              <a:ahLst/>
              <a:cxnLst/>
              <a:rect l="l" t="t" r="r" b="b"/>
              <a:pathLst>
                <a:path w="1280159" h="2633979">
                  <a:moveTo>
                    <a:pt x="0" y="80010"/>
                  </a:moveTo>
                  <a:lnTo>
                    <a:pt x="6286" y="48863"/>
                  </a:lnTo>
                  <a:lnTo>
                    <a:pt x="23431" y="23431"/>
                  </a:lnTo>
                  <a:lnTo>
                    <a:pt x="48863" y="6286"/>
                  </a:lnTo>
                  <a:lnTo>
                    <a:pt x="80009" y="0"/>
                  </a:lnTo>
                  <a:lnTo>
                    <a:pt x="1200150" y="0"/>
                  </a:lnTo>
                  <a:lnTo>
                    <a:pt x="1231296" y="6286"/>
                  </a:lnTo>
                  <a:lnTo>
                    <a:pt x="1256728" y="23431"/>
                  </a:lnTo>
                  <a:lnTo>
                    <a:pt x="1273873" y="48863"/>
                  </a:lnTo>
                  <a:lnTo>
                    <a:pt x="1280159" y="80010"/>
                  </a:lnTo>
                  <a:lnTo>
                    <a:pt x="1280159" y="2553462"/>
                  </a:lnTo>
                  <a:lnTo>
                    <a:pt x="1273873" y="2584603"/>
                  </a:lnTo>
                  <a:lnTo>
                    <a:pt x="1256728" y="2610035"/>
                  </a:lnTo>
                  <a:lnTo>
                    <a:pt x="1231296" y="2627183"/>
                  </a:lnTo>
                  <a:lnTo>
                    <a:pt x="1200150" y="2633472"/>
                  </a:lnTo>
                  <a:lnTo>
                    <a:pt x="80009" y="2633472"/>
                  </a:lnTo>
                  <a:lnTo>
                    <a:pt x="48863" y="2627183"/>
                  </a:lnTo>
                  <a:lnTo>
                    <a:pt x="23431" y="2610035"/>
                  </a:lnTo>
                  <a:lnTo>
                    <a:pt x="6286" y="2584603"/>
                  </a:lnTo>
                  <a:lnTo>
                    <a:pt x="0" y="2553462"/>
                  </a:lnTo>
                  <a:lnTo>
                    <a:pt x="0" y="80010"/>
                  </a:lnTo>
                  <a:close/>
                </a:path>
              </a:pathLst>
            </a:custGeom>
            <a:ln w="9525">
              <a:solidFill>
                <a:srgbClr val="002C5F"/>
              </a:solidFill>
            </a:ln>
          </p:spPr>
          <p:txBody>
            <a:bodyPr wrap="square" lIns="0" tIns="0" rIns="0" bIns="0" rtlCol="0"/>
            <a:lstStyle/>
            <a:p>
              <a:endParaRPr sz="2150">
                <a:latin typeface="Arial" panose="020B0604020202020204" pitchFamily="34" charset="0"/>
                <a:cs typeface="Arial" panose="020B0604020202020204" pitchFamily="34" charset="0"/>
              </a:endParaRPr>
            </a:p>
          </p:txBody>
        </p:sp>
      </p:grpSp>
      <p:sp>
        <p:nvSpPr>
          <p:cNvPr id="54" name="object 53"/>
          <p:cNvSpPr txBox="1"/>
          <p:nvPr/>
        </p:nvSpPr>
        <p:spPr>
          <a:xfrm>
            <a:off x="8218954" y="3884743"/>
            <a:ext cx="811840" cy="548755"/>
          </a:xfrm>
          <a:prstGeom prst="rect">
            <a:avLst/>
          </a:prstGeom>
        </p:spPr>
        <p:txBody>
          <a:bodyPr vert="horz" wrap="square" lIns="0" tIns="10810" rIns="0" bIns="0" rtlCol="0">
            <a:spAutoFit/>
          </a:bodyPr>
          <a:lstStyle/>
          <a:p>
            <a:pPr marL="11379" marR="4551" indent="1138" algn="ctr">
              <a:spcBef>
                <a:spcPts val="85"/>
              </a:spcBef>
            </a:pPr>
            <a:r>
              <a:rPr sz="1165" spc="-4" dirty="0">
                <a:solidFill>
                  <a:srgbClr val="FFFFFF"/>
                </a:solidFill>
                <a:latin typeface="Arial" panose="020B0604020202020204" pitchFamily="34" charset="0"/>
                <a:cs typeface="Arial" panose="020B0604020202020204" pitchFamily="34" charset="0"/>
              </a:rPr>
              <a:t>Growth  </a:t>
            </a:r>
            <a:r>
              <a:rPr sz="1165" spc="-9" dirty="0">
                <a:solidFill>
                  <a:srgbClr val="FFFFFF"/>
                </a:solidFill>
                <a:latin typeface="Arial" panose="020B0604020202020204" pitchFamily="34" charset="0"/>
                <a:cs typeface="Arial" panose="020B0604020202020204" pitchFamily="34" charset="0"/>
              </a:rPr>
              <a:t>Potential</a:t>
            </a:r>
            <a:r>
              <a:rPr sz="1165" spc="-32" dirty="0">
                <a:solidFill>
                  <a:srgbClr val="FFFFFF"/>
                </a:solidFill>
                <a:latin typeface="Arial" panose="020B0604020202020204" pitchFamily="34" charset="0"/>
                <a:cs typeface="Arial" panose="020B0604020202020204" pitchFamily="34" charset="0"/>
              </a:rPr>
              <a:t> </a:t>
            </a:r>
            <a:r>
              <a:rPr sz="1165" spc="-9" dirty="0">
                <a:solidFill>
                  <a:srgbClr val="FFFFFF"/>
                </a:solidFill>
                <a:latin typeface="Arial" panose="020B0604020202020204" pitchFamily="34" charset="0"/>
                <a:cs typeface="Arial" panose="020B0604020202020204" pitchFamily="34" charset="0"/>
              </a:rPr>
              <a:t>for  </a:t>
            </a:r>
            <a:r>
              <a:rPr sz="1165" spc="-4" dirty="0">
                <a:solidFill>
                  <a:srgbClr val="FFFFFF"/>
                </a:solidFill>
                <a:latin typeface="Arial" panose="020B0604020202020204" pitchFamily="34" charset="0"/>
                <a:cs typeface="Arial" panose="020B0604020202020204" pitchFamily="34" charset="0"/>
              </a:rPr>
              <a:t>Investors</a:t>
            </a:r>
            <a:endParaRPr sz="1165" dirty="0">
              <a:latin typeface="Arial" panose="020B0604020202020204" pitchFamily="34" charset="0"/>
              <a:cs typeface="Arial" panose="020B0604020202020204" pitchFamily="34" charset="0"/>
            </a:endParaRPr>
          </a:p>
        </p:txBody>
      </p:sp>
      <p:grpSp>
        <p:nvGrpSpPr>
          <p:cNvPr id="55" name="object 54"/>
          <p:cNvGrpSpPr/>
          <p:nvPr/>
        </p:nvGrpSpPr>
        <p:grpSpPr>
          <a:xfrm>
            <a:off x="8383030" y="2895288"/>
            <a:ext cx="483577" cy="483577"/>
            <a:chOff x="8830056" y="3416808"/>
            <a:chExt cx="539750" cy="539750"/>
          </a:xfrm>
        </p:grpSpPr>
        <p:sp>
          <p:nvSpPr>
            <p:cNvPr id="56" name="object 55"/>
            <p:cNvSpPr/>
            <p:nvPr/>
          </p:nvSpPr>
          <p:spPr>
            <a:xfrm>
              <a:off x="8830056" y="3416808"/>
              <a:ext cx="539496" cy="539495"/>
            </a:xfrm>
            <a:prstGeom prst="rect">
              <a:avLst/>
            </a:prstGeom>
            <a:blipFill>
              <a:blip r:embed="rId22"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57" name="object 56"/>
            <p:cNvSpPr/>
            <p:nvPr/>
          </p:nvSpPr>
          <p:spPr>
            <a:xfrm>
              <a:off x="8912352" y="3496056"/>
              <a:ext cx="420624" cy="431291"/>
            </a:xfrm>
            <a:prstGeom prst="rect">
              <a:avLst/>
            </a:prstGeom>
            <a:blipFill>
              <a:blip r:embed="rId23"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58" name="object 57"/>
            <p:cNvSpPr/>
            <p:nvPr/>
          </p:nvSpPr>
          <p:spPr>
            <a:xfrm>
              <a:off x="8892413" y="3459226"/>
              <a:ext cx="414655" cy="414655"/>
            </a:xfrm>
            <a:custGeom>
              <a:avLst/>
              <a:gdLst/>
              <a:ahLst/>
              <a:cxnLst/>
              <a:rect l="l" t="t" r="r" b="b"/>
              <a:pathLst>
                <a:path w="414654" h="414654">
                  <a:moveTo>
                    <a:pt x="207263" y="0"/>
                  </a:moveTo>
                  <a:lnTo>
                    <a:pt x="159753" y="5476"/>
                  </a:lnTo>
                  <a:lnTo>
                    <a:pt x="116132" y="21073"/>
                  </a:lnTo>
                  <a:lnTo>
                    <a:pt x="77648" y="45546"/>
                  </a:lnTo>
                  <a:lnTo>
                    <a:pt x="45546" y="77648"/>
                  </a:lnTo>
                  <a:lnTo>
                    <a:pt x="21073" y="116132"/>
                  </a:lnTo>
                  <a:lnTo>
                    <a:pt x="5476" y="159753"/>
                  </a:lnTo>
                  <a:lnTo>
                    <a:pt x="0" y="207263"/>
                  </a:lnTo>
                  <a:lnTo>
                    <a:pt x="5476" y="254821"/>
                  </a:lnTo>
                  <a:lnTo>
                    <a:pt x="21073" y="298475"/>
                  </a:lnTo>
                  <a:lnTo>
                    <a:pt x="45546" y="336982"/>
                  </a:lnTo>
                  <a:lnTo>
                    <a:pt x="77648" y="369098"/>
                  </a:lnTo>
                  <a:lnTo>
                    <a:pt x="116132" y="393578"/>
                  </a:lnTo>
                  <a:lnTo>
                    <a:pt x="159753" y="409178"/>
                  </a:lnTo>
                  <a:lnTo>
                    <a:pt x="207263" y="414655"/>
                  </a:lnTo>
                  <a:lnTo>
                    <a:pt x="254821" y="409178"/>
                  </a:lnTo>
                  <a:lnTo>
                    <a:pt x="298475" y="393578"/>
                  </a:lnTo>
                  <a:lnTo>
                    <a:pt x="336982" y="369098"/>
                  </a:lnTo>
                  <a:lnTo>
                    <a:pt x="369098" y="336982"/>
                  </a:lnTo>
                  <a:lnTo>
                    <a:pt x="393578" y="298475"/>
                  </a:lnTo>
                  <a:lnTo>
                    <a:pt x="409178" y="254821"/>
                  </a:lnTo>
                  <a:lnTo>
                    <a:pt x="414654" y="207263"/>
                  </a:lnTo>
                  <a:lnTo>
                    <a:pt x="409178" y="159753"/>
                  </a:lnTo>
                  <a:lnTo>
                    <a:pt x="393578" y="116132"/>
                  </a:lnTo>
                  <a:lnTo>
                    <a:pt x="369098" y="77648"/>
                  </a:lnTo>
                  <a:lnTo>
                    <a:pt x="336982" y="45546"/>
                  </a:lnTo>
                  <a:lnTo>
                    <a:pt x="298475" y="21073"/>
                  </a:lnTo>
                  <a:lnTo>
                    <a:pt x="254821" y="5476"/>
                  </a:lnTo>
                  <a:lnTo>
                    <a:pt x="207263" y="0"/>
                  </a:lnTo>
                  <a:close/>
                </a:path>
              </a:pathLst>
            </a:custGeom>
            <a:solidFill>
              <a:srgbClr val="012C5F"/>
            </a:solid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59" name="object 58"/>
            <p:cNvSpPr/>
            <p:nvPr/>
          </p:nvSpPr>
          <p:spPr>
            <a:xfrm>
              <a:off x="8892413" y="3459226"/>
              <a:ext cx="414655" cy="414655"/>
            </a:xfrm>
            <a:custGeom>
              <a:avLst/>
              <a:gdLst/>
              <a:ahLst/>
              <a:cxnLst/>
              <a:rect l="l" t="t" r="r" b="b"/>
              <a:pathLst>
                <a:path w="414654" h="414654">
                  <a:moveTo>
                    <a:pt x="0" y="207263"/>
                  </a:moveTo>
                  <a:lnTo>
                    <a:pt x="5476" y="159753"/>
                  </a:lnTo>
                  <a:lnTo>
                    <a:pt x="21073" y="116132"/>
                  </a:lnTo>
                  <a:lnTo>
                    <a:pt x="45546" y="77648"/>
                  </a:lnTo>
                  <a:lnTo>
                    <a:pt x="77648" y="45546"/>
                  </a:lnTo>
                  <a:lnTo>
                    <a:pt x="116132" y="21073"/>
                  </a:lnTo>
                  <a:lnTo>
                    <a:pt x="159753" y="5476"/>
                  </a:lnTo>
                  <a:lnTo>
                    <a:pt x="207263" y="0"/>
                  </a:lnTo>
                  <a:lnTo>
                    <a:pt x="254821" y="5476"/>
                  </a:lnTo>
                  <a:lnTo>
                    <a:pt x="298475" y="21073"/>
                  </a:lnTo>
                  <a:lnTo>
                    <a:pt x="336982" y="45546"/>
                  </a:lnTo>
                  <a:lnTo>
                    <a:pt x="369098" y="77648"/>
                  </a:lnTo>
                  <a:lnTo>
                    <a:pt x="393578" y="116132"/>
                  </a:lnTo>
                  <a:lnTo>
                    <a:pt x="409178" y="159753"/>
                  </a:lnTo>
                  <a:lnTo>
                    <a:pt x="414654" y="207263"/>
                  </a:lnTo>
                  <a:lnTo>
                    <a:pt x="409178" y="254821"/>
                  </a:lnTo>
                  <a:lnTo>
                    <a:pt x="393578" y="298475"/>
                  </a:lnTo>
                  <a:lnTo>
                    <a:pt x="369098" y="336982"/>
                  </a:lnTo>
                  <a:lnTo>
                    <a:pt x="336982" y="369098"/>
                  </a:lnTo>
                  <a:lnTo>
                    <a:pt x="298475" y="393578"/>
                  </a:lnTo>
                  <a:lnTo>
                    <a:pt x="254821" y="409178"/>
                  </a:lnTo>
                  <a:lnTo>
                    <a:pt x="207263" y="414655"/>
                  </a:lnTo>
                  <a:lnTo>
                    <a:pt x="159753" y="409178"/>
                  </a:lnTo>
                  <a:lnTo>
                    <a:pt x="116132" y="393578"/>
                  </a:lnTo>
                  <a:lnTo>
                    <a:pt x="77648" y="369098"/>
                  </a:lnTo>
                  <a:lnTo>
                    <a:pt x="45546" y="336982"/>
                  </a:lnTo>
                  <a:lnTo>
                    <a:pt x="21073" y="298475"/>
                  </a:lnTo>
                  <a:lnTo>
                    <a:pt x="5476" y="254821"/>
                  </a:lnTo>
                  <a:lnTo>
                    <a:pt x="0" y="207263"/>
                  </a:lnTo>
                  <a:close/>
                </a:path>
              </a:pathLst>
            </a:custGeom>
            <a:ln w="38100">
              <a:solidFill>
                <a:srgbClr val="FFFFFF"/>
              </a:solidFill>
            </a:ln>
          </p:spPr>
          <p:txBody>
            <a:bodyPr wrap="square" lIns="0" tIns="0" rIns="0" bIns="0" rtlCol="0"/>
            <a:lstStyle/>
            <a:p>
              <a:endParaRPr sz="2150">
                <a:latin typeface="Arial" panose="020B0604020202020204" pitchFamily="34" charset="0"/>
                <a:cs typeface="Arial" panose="020B0604020202020204" pitchFamily="34" charset="0"/>
              </a:endParaRPr>
            </a:p>
          </p:txBody>
        </p:sp>
      </p:grpSp>
      <p:sp>
        <p:nvSpPr>
          <p:cNvPr id="60" name="object 59"/>
          <p:cNvSpPr txBox="1"/>
          <p:nvPr/>
        </p:nvSpPr>
        <p:spPr>
          <a:xfrm>
            <a:off x="8573161" y="3015557"/>
            <a:ext cx="105249" cy="190195"/>
          </a:xfrm>
          <a:prstGeom prst="rect">
            <a:avLst/>
          </a:prstGeom>
        </p:spPr>
        <p:txBody>
          <a:bodyPr vert="horz" wrap="square" lIns="0" tIns="10810" rIns="0" bIns="0" rtlCol="0">
            <a:spAutoFit/>
          </a:bodyPr>
          <a:lstStyle/>
          <a:p>
            <a:pPr marL="11379">
              <a:spcBef>
                <a:spcPts val="85"/>
              </a:spcBef>
            </a:pPr>
            <a:r>
              <a:rPr sz="1165" b="1" spc="-4" dirty="0">
                <a:solidFill>
                  <a:srgbClr val="FFFFFF"/>
                </a:solidFill>
                <a:latin typeface="Arial" panose="020B0604020202020204" pitchFamily="34" charset="0"/>
                <a:cs typeface="Arial" panose="020B0604020202020204" pitchFamily="34" charset="0"/>
              </a:rPr>
              <a:t>6</a:t>
            </a:r>
            <a:endParaRPr sz="1165">
              <a:latin typeface="Arial" panose="020B0604020202020204" pitchFamily="34" charset="0"/>
              <a:cs typeface="Arial" panose="020B0604020202020204" pitchFamily="34" charset="0"/>
            </a:endParaRPr>
          </a:p>
        </p:txBody>
      </p:sp>
      <p:grpSp>
        <p:nvGrpSpPr>
          <p:cNvPr id="61" name="object 60"/>
          <p:cNvGrpSpPr/>
          <p:nvPr/>
        </p:nvGrpSpPr>
        <p:grpSpPr>
          <a:xfrm>
            <a:off x="583869" y="2330470"/>
            <a:ext cx="5657281" cy="3108546"/>
            <a:chOff x="94488" y="2753105"/>
            <a:chExt cx="6314440" cy="3469640"/>
          </a:xfrm>
        </p:grpSpPr>
        <p:sp>
          <p:nvSpPr>
            <p:cNvPr id="62" name="object 61"/>
            <p:cNvSpPr/>
            <p:nvPr/>
          </p:nvSpPr>
          <p:spPr>
            <a:xfrm>
              <a:off x="5136768" y="2753105"/>
              <a:ext cx="1271905" cy="741045"/>
            </a:xfrm>
            <a:custGeom>
              <a:avLst/>
              <a:gdLst/>
              <a:ahLst/>
              <a:cxnLst/>
              <a:rect l="l" t="t" r="r" b="b"/>
              <a:pathLst>
                <a:path w="1271904" h="741045">
                  <a:moveTo>
                    <a:pt x="10159" y="0"/>
                  </a:moveTo>
                  <a:lnTo>
                    <a:pt x="0" y="740791"/>
                  </a:lnTo>
                  <a:lnTo>
                    <a:pt x="1271904" y="740791"/>
                  </a:lnTo>
                  <a:lnTo>
                    <a:pt x="10159" y="0"/>
                  </a:lnTo>
                  <a:close/>
                </a:path>
              </a:pathLst>
            </a:custGeom>
            <a:solidFill>
              <a:srgbClr val="EAEBEB"/>
            </a:solid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63" name="object 62"/>
            <p:cNvSpPr/>
            <p:nvPr/>
          </p:nvSpPr>
          <p:spPr>
            <a:xfrm>
              <a:off x="105156" y="3493007"/>
              <a:ext cx="1374648" cy="2729484"/>
            </a:xfrm>
            <a:prstGeom prst="rect">
              <a:avLst/>
            </a:prstGeom>
            <a:blipFill>
              <a:blip r:embed="rId24"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64" name="object 63"/>
            <p:cNvSpPr/>
            <p:nvPr/>
          </p:nvSpPr>
          <p:spPr>
            <a:xfrm>
              <a:off x="94488" y="3933444"/>
              <a:ext cx="1427988" cy="1886712"/>
            </a:xfrm>
            <a:prstGeom prst="rect">
              <a:avLst/>
            </a:prstGeom>
            <a:blipFill>
              <a:blip r:embed="rId25"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65" name="object 64"/>
            <p:cNvSpPr/>
            <p:nvPr/>
          </p:nvSpPr>
          <p:spPr>
            <a:xfrm>
              <a:off x="152412" y="3517900"/>
              <a:ext cx="1280147" cy="2633472"/>
            </a:xfrm>
            <a:prstGeom prst="rect">
              <a:avLst/>
            </a:prstGeom>
            <a:blipFill>
              <a:blip r:embed="rId26"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66" name="object 65"/>
            <p:cNvSpPr/>
            <p:nvPr/>
          </p:nvSpPr>
          <p:spPr>
            <a:xfrm>
              <a:off x="152412" y="3517900"/>
              <a:ext cx="1280160" cy="2633980"/>
            </a:xfrm>
            <a:custGeom>
              <a:avLst/>
              <a:gdLst/>
              <a:ahLst/>
              <a:cxnLst/>
              <a:rect l="l" t="t" r="r" b="b"/>
              <a:pathLst>
                <a:path w="1280160" h="2633979">
                  <a:moveTo>
                    <a:pt x="0" y="80010"/>
                  </a:moveTo>
                  <a:lnTo>
                    <a:pt x="6288" y="48863"/>
                  </a:lnTo>
                  <a:lnTo>
                    <a:pt x="23436" y="23431"/>
                  </a:lnTo>
                  <a:lnTo>
                    <a:pt x="48868" y="6286"/>
                  </a:lnTo>
                  <a:lnTo>
                    <a:pt x="80009" y="0"/>
                  </a:lnTo>
                  <a:lnTo>
                    <a:pt x="1200137" y="0"/>
                  </a:lnTo>
                  <a:lnTo>
                    <a:pt x="1231284" y="6286"/>
                  </a:lnTo>
                  <a:lnTo>
                    <a:pt x="1256715" y="23431"/>
                  </a:lnTo>
                  <a:lnTo>
                    <a:pt x="1273860" y="48863"/>
                  </a:lnTo>
                  <a:lnTo>
                    <a:pt x="1280147" y="80010"/>
                  </a:lnTo>
                  <a:lnTo>
                    <a:pt x="1280147" y="2553462"/>
                  </a:lnTo>
                  <a:lnTo>
                    <a:pt x="1273860" y="2584603"/>
                  </a:lnTo>
                  <a:lnTo>
                    <a:pt x="1256715" y="2610035"/>
                  </a:lnTo>
                  <a:lnTo>
                    <a:pt x="1231284" y="2627183"/>
                  </a:lnTo>
                  <a:lnTo>
                    <a:pt x="1200137" y="2633472"/>
                  </a:lnTo>
                  <a:lnTo>
                    <a:pt x="80009" y="2633472"/>
                  </a:lnTo>
                  <a:lnTo>
                    <a:pt x="48868" y="2627183"/>
                  </a:lnTo>
                  <a:lnTo>
                    <a:pt x="23436" y="2610035"/>
                  </a:lnTo>
                  <a:lnTo>
                    <a:pt x="6288" y="2584603"/>
                  </a:lnTo>
                  <a:lnTo>
                    <a:pt x="0" y="2553462"/>
                  </a:lnTo>
                  <a:lnTo>
                    <a:pt x="0" y="80010"/>
                  </a:lnTo>
                  <a:close/>
                </a:path>
              </a:pathLst>
            </a:custGeom>
            <a:ln w="9525">
              <a:solidFill>
                <a:srgbClr val="002C5F"/>
              </a:solidFill>
            </a:ln>
          </p:spPr>
          <p:txBody>
            <a:bodyPr wrap="square" lIns="0" tIns="0" rIns="0" bIns="0" rtlCol="0"/>
            <a:lstStyle/>
            <a:p>
              <a:endParaRPr sz="2150">
                <a:latin typeface="Arial" panose="020B0604020202020204" pitchFamily="34" charset="0"/>
                <a:cs typeface="Arial" panose="020B0604020202020204" pitchFamily="34" charset="0"/>
              </a:endParaRPr>
            </a:p>
          </p:txBody>
        </p:sp>
      </p:grpSp>
      <p:sp>
        <p:nvSpPr>
          <p:cNvPr id="67" name="object 66"/>
          <p:cNvSpPr txBox="1"/>
          <p:nvPr/>
        </p:nvSpPr>
        <p:spPr>
          <a:xfrm>
            <a:off x="641261" y="3459431"/>
            <a:ext cx="1135915" cy="1087168"/>
          </a:xfrm>
          <a:prstGeom prst="rect">
            <a:avLst/>
          </a:prstGeom>
        </p:spPr>
        <p:txBody>
          <a:bodyPr vert="horz" wrap="square" lIns="0" tIns="11378" rIns="0" bIns="0" rtlCol="0">
            <a:spAutoFit/>
          </a:bodyPr>
          <a:lstStyle/>
          <a:p>
            <a:pPr marL="67137" marR="59171" algn="ctr">
              <a:spcBef>
                <a:spcPts val="90"/>
              </a:spcBef>
            </a:pPr>
            <a:r>
              <a:rPr sz="1165" spc="-4" dirty="0">
                <a:solidFill>
                  <a:srgbClr val="FFFFFF"/>
                </a:solidFill>
                <a:latin typeface="Arial" panose="020B0604020202020204" pitchFamily="34" charset="0"/>
                <a:cs typeface="Arial" panose="020B0604020202020204" pitchFamily="34" charset="0"/>
              </a:rPr>
              <a:t>Provide</a:t>
            </a:r>
            <a:r>
              <a:rPr sz="1165" spc="-49" dirty="0">
                <a:solidFill>
                  <a:srgbClr val="FFFFFF"/>
                </a:solidFill>
                <a:latin typeface="Arial" panose="020B0604020202020204" pitchFamily="34" charset="0"/>
                <a:cs typeface="Arial" panose="020B0604020202020204" pitchFamily="34" charset="0"/>
              </a:rPr>
              <a:t> </a:t>
            </a:r>
            <a:endParaRPr sz="1165" dirty="0">
              <a:latin typeface="Arial" panose="020B0604020202020204" pitchFamily="34" charset="0"/>
              <a:cs typeface="Arial" panose="020B0604020202020204" pitchFamily="34" charset="0"/>
            </a:endParaRPr>
          </a:p>
          <a:p>
            <a:pPr marL="10810" marR="4551" algn="ctr">
              <a:spcBef>
                <a:spcPts val="4"/>
              </a:spcBef>
            </a:pPr>
            <a:r>
              <a:rPr sz="1165" dirty="0">
                <a:solidFill>
                  <a:srgbClr val="FFFFFF"/>
                </a:solidFill>
                <a:latin typeface="Arial" panose="020B0604020202020204" pitchFamily="34" charset="0"/>
                <a:cs typeface="Arial" panose="020B0604020202020204" pitchFamily="34" charset="0"/>
              </a:rPr>
              <a:t>Long-term  </a:t>
            </a:r>
            <a:r>
              <a:rPr sz="1165" spc="-4" dirty="0">
                <a:solidFill>
                  <a:srgbClr val="FFFFFF"/>
                </a:solidFill>
                <a:latin typeface="Arial" panose="020B0604020202020204" pitchFamily="34" charset="0"/>
                <a:cs typeface="Arial" panose="020B0604020202020204" pitchFamily="34" charset="0"/>
              </a:rPr>
              <a:t>Financing </a:t>
            </a:r>
            <a:r>
              <a:rPr lang="en-IN" sz="1165" spc="-4" dirty="0">
                <a:solidFill>
                  <a:srgbClr val="FFFFFF"/>
                </a:solidFill>
                <a:latin typeface="Arial" panose="020B0604020202020204" pitchFamily="34" charset="0"/>
                <a:cs typeface="Arial" panose="020B0604020202020204" pitchFamily="34" charset="0"/>
              </a:rPr>
              <a:t>Option</a:t>
            </a:r>
          </a:p>
          <a:p>
            <a:pPr marL="10810" marR="4551" algn="ctr">
              <a:spcBef>
                <a:spcPts val="4"/>
              </a:spcBef>
            </a:pPr>
            <a:r>
              <a:rPr sz="1165" spc="4" dirty="0">
                <a:solidFill>
                  <a:srgbClr val="FFFFFF"/>
                </a:solidFill>
                <a:latin typeface="Arial" panose="020B0604020202020204" pitchFamily="34" charset="0"/>
                <a:cs typeface="Arial" panose="020B0604020202020204" pitchFamily="34" charset="0"/>
              </a:rPr>
              <a:t>for  </a:t>
            </a:r>
            <a:r>
              <a:rPr sz="1165" spc="-4" dirty="0">
                <a:solidFill>
                  <a:srgbClr val="FFFFFF"/>
                </a:solidFill>
                <a:latin typeface="Arial" panose="020B0604020202020204" pitchFamily="34" charset="0"/>
                <a:cs typeface="Arial" panose="020B0604020202020204" pitchFamily="34" charset="0"/>
              </a:rPr>
              <a:t>Existing  Infrastructure  </a:t>
            </a:r>
            <a:r>
              <a:rPr sz="1165" dirty="0">
                <a:solidFill>
                  <a:srgbClr val="FFFFFF"/>
                </a:solidFill>
                <a:latin typeface="Arial" panose="020B0604020202020204" pitchFamily="34" charset="0"/>
                <a:cs typeface="Arial" panose="020B0604020202020204" pitchFamily="34" charset="0"/>
              </a:rPr>
              <a:t>Projects</a:t>
            </a:r>
            <a:endParaRPr sz="1165" dirty="0">
              <a:latin typeface="Arial" panose="020B0604020202020204" pitchFamily="34" charset="0"/>
              <a:cs typeface="Arial" panose="020B0604020202020204" pitchFamily="34" charset="0"/>
            </a:endParaRPr>
          </a:p>
        </p:txBody>
      </p:sp>
      <p:grpSp>
        <p:nvGrpSpPr>
          <p:cNvPr id="68" name="object 67"/>
          <p:cNvGrpSpPr/>
          <p:nvPr/>
        </p:nvGrpSpPr>
        <p:grpSpPr>
          <a:xfrm>
            <a:off x="940268" y="2895288"/>
            <a:ext cx="483577" cy="483577"/>
            <a:chOff x="522731" y="3416808"/>
            <a:chExt cx="539750" cy="539750"/>
          </a:xfrm>
        </p:grpSpPr>
        <p:sp>
          <p:nvSpPr>
            <p:cNvPr id="69" name="object 68"/>
            <p:cNvSpPr/>
            <p:nvPr/>
          </p:nvSpPr>
          <p:spPr>
            <a:xfrm>
              <a:off x="522731" y="3416808"/>
              <a:ext cx="539495" cy="539495"/>
            </a:xfrm>
            <a:prstGeom prst="rect">
              <a:avLst/>
            </a:prstGeom>
            <a:blipFill>
              <a:blip r:embed="rId27"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70" name="object 69"/>
            <p:cNvSpPr/>
            <p:nvPr/>
          </p:nvSpPr>
          <p:spPr>
            <a:xfrm>
              <a:off x="605027" y="3496056"/>
              <a:ext cx="420623" cy="431291"/>
            </a:xfrm>
            <a:prstGeom prst="rect">
              <a:avLst/>
            </a:prstGeom>
            <a:blipFill>
              <a:blip r:embed="rId28"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71" name="object 70"/>
            <p:cNvSpPr/>
            <p:nvPr/>
          </p:nvSpPr>
          <p:spPr>
            <a:xfrm>
              <a:off x="585139" y="3459226"/>
              <a:ext cx="415290" cy="414655"/>
            </a:xfrm>
            <a:custGeom>
              <a:avLst/>
              <a:gdLst/>
              <a:ahLst/>
              <a:cxnLst/>
              <a:rect l="l" t="t" r="r" b="b"/>
              <a:pathLst>
                <a:path w="415290" h="414654">
                  <a:moveTo>
                    <a:pt x="207352" y="0"/>
                  </a:moveTo>
                  <a:lnTo>
                    <a:pt x="159809" y="5476"/>
                  </a:lnTo>
                  <a:lnTo>
                    <a:pt x="116165" y="21073"/>
                  </a:lnTo>
                  <a:lnTo>
                    <a:pt x="77665" y="45546"/>
                  </a:lnTo>
                  <a:lnTo>
                    <a:pt x="45553" y="77648"/>
                  </a:lnTo>
                  <a:lnTo>
                    <a:pt x="21075" y="116132"/>
                  </a:lnTo>
                  <a:lnTo>
                    <a:pt x="5476" y="159753"/>
                  </a:lnTo>
                  <a:lnTo>
                    <a:pt x="0" y="207263"/>
                  </a:lnTo>
                  <a:lnTo>
                    <a:pt x="5476" y="254821"/>
                  </a:lnTo>
                  <a:lnTo>
                    <a:pt x="21075" y="298475"/>
                  </a:lnTo>
                  <a:lnTo>
                    <a:pt x="45553" y="336982"/>
                  </a:lnTo>
                  <a:lnTo>
                    <a:pt x="77665" y="369098"/>
                  </a:lnTo>
                  <a:lnTo>
                    <a:pt x="116165" y="393578"/>
                  </a:lnTo>
                  <a:lnTo>
                    <a:pt x="159809" y="409178"/>
                  </a:lnTo>
                  <a:lnTo>
                    <a:pt x="207352" y="414655"/>
                  </a:lnTo>
                  <a:lnTo>
                    <a:pt x="254900" y="409178"/>
                  </a:lnTo>
                  <a:lnTo>
                    <a:pt x="298546" y="393578"/>
                  </a:lnTo>
                  <a:lnTo>
                    <a:pt x="337046" y="369098"/>
                  </a:lnTo>
                  <a:lnTo>
                    <a:pt x="369156" y="336982"/>
                  </a:lnTo>
                  <a:lnTo>
                    <a:pt x="393632" y="298475"/>
                  </a:lnTo>
                  <a:lnTo>
                    <a:pt x="409230" y="254821"/>
                  </a:lnTo>
                  <a:lnTo>
                    <a:pt x="414705" y="207263"/>
                  </a:lnTo>
                  <a:lnTo>
                    <a:pt x="409230" y="159753"/>
                  </a:lnTo>
                  <a:lnTo>
                    <a:pt x="393632" y="116132"/>
                  </a:lnTo>
                  <a:lnTo>
                    <a:pt x="369156" y="77648"/>
                  </a:lnTo>
                  <a:lnTo>
                    <a:pt x="337046" y="45546"/>
                  </a:lnTo>
                  <a:lnTo>
                    <a:pt x="298546" y="21073"/>
                  </a:lnTo>
                  <a:lnTo>
                    <a:pt x="254900" y="5476"/>
                  </a:lnTo>
                  <a:lnTo>
                    <a:pt x="207352" y="0"/>
                  </a:lnTo>
                  <a:close/>
                </a:path>
              </a:pathLst>
            </a:custGeom>
            <a:solidFill>
              <a:srgbClr val="012C5F"/>
            </a:solid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72" name="object 71"/>
            <p:cNvSpPr/>
            <p:nvPr/>
          </p:nvSpPr>
          <p:spPr>
            <a:xfrm>
              <a:off x="585139" y="3459226"/>
              <a:ext cx="415290" cy="414655"/>
            </a:xfrm>
            <a:custGeom>
              <a:avLst/>
              <a:gdLst/>
              <a:ahLst/>
              <a:cxnLst/>
              <a:rect l="l" t="t" r="r" b="b"/>
              <a:pathLst>
                <a:path w="415290" h="414654">
                  <a:moveTo>
                    <a:pt x="0" y="207263"/>
                  </a:moveTo>
                  <a:lnTo>
                    <a:pt x="5476" y="159753"/>
                  </a:lnTo>
                  <a:lnTo>
                    <a:pt x="21075" y="116132"/>
                  </a:lnTo>
                  <a:lnTo>
                    <a:pt x="45553" y="77648"/>
                  </a:lnTo>
                  <a:lnTo>
                    <a:pt x="77665" y="45546"/>
                  </a:lnTo>
                  <a:lnTo>
                    <a:pt x="116165" y="21073"/>
                  </a:lnTo>
                  <a:lnTo>
                    <a:pt x="159809" y="5476"/>
                  </a:lnTo>
                  <a:lnTo>
                    <a:pt x="207352" y="0"/>
                  </a:lnTo>
                  <a:lnTo>
                    <a:pt x="254900" y="5476"/>
                  </a:lnTo>
                  <a:lnTo>
                    <a:pt x="298546" y="21073"/>
                  </a:lnTo>
                  <a:lnTo>
                    <a:pt x="337046" y="45546"/>
                  </a:lnTo>
                  <a:lnTo>
                    <a:pt x="369156" y="77648"/>
                  </a:lnTo>
                  <a:lnTo>
                    <a:pt x="393632" y="116132"/>
                  </a:lnTo>
                  <a:lnTo>
                    <a:pt x="409230" y="159753"/>
                  </a:lnTo>
                  <a:lnTo>
                    <a:pt x="414705" y="207263"/>
                  </a:lnTo>
                  <a:lnTo>
                    <a:pt x="409230" y="254821"/>
                  </a:lnTo>
                  <a:lnTo>
                    <a:pt x="393632" y="298475"/>
                  </a:lnTo>
                  <a:lnTo>
                    <a:pt x="369156" y="336982"/>
                  </a:lnTo>
                  <a:lnTo>
                    <a:pt x="337046" y="369098"/>
                  </a:lnTo>
                  <a:lnTo>
                    <a:pt x="298546" y="393578"/>
                  </a:lnTo>
                  <a:lnTo>
                    <a:pt x="254900" y="409178"/>
                  </a:lnTo>
                  <a:lnTo>
                    <a:pt x="207352" y="414655"/>
                  </a:lnTo>
                  <a:lnTo>
                    <a:pt x="159809" y="409178"/>
                  </a:lnTo>
                  <a:lnTo>
                    <a:pt x="116165" y="393578"/>
                  </a:lnTo>
                  <a:lnTo>
                    <a:pt x="77665" y="369098"/>
                  </a:lnTo>
                  <a:lnTo>
                    <a:pt x="45553" y="336982"/>
                  </a:lnTo>
                  <a:lnTo>
                    <a:pt x="21075" y="298475"/>
                  </a:lnTo>
                  <a:lnTo>
                    <a:pt x="5476" y="254821"/>
                  </a:lnTo>
                  <a:lnTo>
                    <a:pt x="0" y="207263"/>
                  </a:lnTo>
                  <a:close/>
                </a:path>
              </a:pathLst>
            </a:custGeom>
            <a:ln w="38100">
              <a:solidFill>
                <a:srgbClr val="FFFFFF"/>
              </a:solidFill>
            </a:ln>
          </p:spPr>
          <p:txBody>
            <a:bodyPr wrap="square" lIns="0" tIns="0" rIns="0" bIns="0" rtlCol="0"/>
            <a:lstStyle/>
            <a:p>
              <a:endParaRPr sz="2150">
                <a:latin typeface="Arial" panose="020B0604020202020204" pitchFamily="34" charset="0"/>
                <a:cs typeface="Arial" panose="020B0604020202020204" pitchFamily="34" charset="0"/>
              </a:endParaRPr>
            </a:p>
          </p:txBody>
        </p:sp>
      </p:grpSp>
      <p:sp>
        <p:nvSpPr>
          <p:cNvPr id="73" name="object 72"/>
          <p:cNvSpPr txBox="1"/>
          <p:nvPr/>
        </p:nvSpPr>
        <p:spPr>
          <a:xfrm>
            <a:off x="1129331" y="3015557"/>
            <a:ext cx="105249" cy="190195"/>
          </a:xfrm>
          <a:prstGeom prst="rect">
            <a:avLst/>
          </a:prstGeom>
        </p:spPr>
        <p:txBody>
          <a:bodyPr vert="horz" wrap="square" lIns="0" tIns="10810" rIns="0" bIns="0" rtlCol="0">
            <a:spAutoFit/>
          </a:bodyPr>
          <a:lstStyle/>
          <a:p>
            <a:pPr marL="11379">
              <a:spcBef>
                <a:spcPts val="85"/>
              </a:spcBef>
            </a:pPr>
            <a:r>
              <a:rPr sz="1165" b="1" spc="-4" dirty="0">
                <a:solidFill>
                  <a:srgbClr val="FFFFFF"/>
                </a:solidFill>
                <a:latin typeface="Arial" panose="020B0604020202020204" pitchFamily="34" charset="0"/>
                <a:cs typeface="Arial" panose="020B0604020202020204" pitchFamily="34" charset="0"/>
              </a:rPr>
              <a:t>1</a:t>
            </a:r>
            <a:endParaRPr sz="1165">
              <a:latin typeface="Arial" panose="020B0604020202020204" pitchFamily="34" charset="0"/>
              <a:cs typeface="Arial" panose="020B0604020202020204" pitchFamily="34" charset="0"/>
            </a:endParaRPr>
          </a:p>
        </p:txBody>
      </p:sp>
      <p:grpSp>
        <p:nvGrpSpPr>
          <p:cNvPr id="74" name="object 73"/>
          <p:cNvGrpSpPr/>
          <p:nvPr/>
        </p:nvGrpSpPr>
        <p:grpSpPr>
          <a:xfrm>
            <a:off x="5406471" y="2895288"/>
            <a:ext cx="482439" cy="483577"/>
            <a:chOff x="5507735" y="3416808"/>
            <a:chExt cx="538480" cy="539750"/>
          </a:xfrm>
        </p:grpSpPr>
        <p:sp>
          <p:nvSpPr>
            <p:cNvPr id="75" name="object 74"/>
            <p:cNvSpPr/>
            <p:nvPr/>
          </p:nvSpPr>
          <p:spPr>
            <a:xfrm>
              <a:off x="5507735" y="3416808"/>
              <a:ext cx="537972" cy="539495"/>
            </a:xfrm>
            <a:prstGeom prst="rect">
              <a:avLst/>
            </a:prstGeom>
            <a:blipFill>
              <a:blip r:embed="rId29"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76" name="object 75"/>
            <p:cNvSpPr/>
            <p:nvPr/>
          </p:nvSpPr>
          <p:spPr>
            <a:xfrm>
              <a:off x="5588507" y="3496056"/>
              <a:ext cx="420624" cy="431291"/>
            </a:xfrm>
            <a:prstGeom prst="rect">
              <a:avLst/>
            </a:prstGeom>
            <a:blipFill>
              <a:blip r:embed="rId30" cstate="print"/>
              <a:stretch>
                <a:fillRect/>
              </a:stretch>
            </a:blip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77" name="object 76"/>
            <p:cNvSpPr/>
            <p:nvPr/>
          </p:nvSpPr>
          <p:spPr>
            <a:xfrm>
              <a:off x="5569457" y="3459226"/>
              <a:ext cx="415290" cy="414655"/>
            </a:xfrm>
            <a:custGeom>
              <a:avLst/>
              <a:gdLst/>
              <a:ahLst/>
              <a:cxnLst/>
              <a:rect l="l" t="t" r="r" b="b"/>
              <a:pathLst>
                <a:path w="415289" h="414654">
                  <a:moveTo>
                    <a:pt x="207390" y="0"/>
                  </a:moveTo>
                  <a:lnTo>
                    <a:pt x="159833" y="5476"/>
                  </a:lnTo>
                  <a:lnTo>
                    <a:pt x="116179" y="21073"/>
                  </a:lnTo>
                  <a:lnTo>
                    <a:pt x="77672" y="45546"/>
                  </a:lnTo>
                  <a:lnTo>
                    <a:pt x="45556" y="77648"/>
                  </a:lnTo>
                  <a:lnTo>
                    <a:pt x="21076" y="116132"/>
                  </a:lnTo>
                  <a:lnTo>
                    <a:pt x="5476" y="159753"/>
                  </a:lnTo>
                  <a:lnTo>
                    <a:pt x="0" y="207263"/>
                  </a:lnTo>
                  <a:lnTo>
                    <a:pt x="5476" y="254821"/>
                  </a:lnTo>
                  <a:lnTo>
                    <a:pt x="21076" y="298475"/>
                  </a:lnTo>
                  <a:lnTo>
                    <a:pt x="45556" y="336982"/>
                  </a:lnTo>
                  <a:lnTo>
                    <a:pt x="77672" y="369098"/>
                  </a:lnTo>
                  <a:lnTo>
                    <a:pt x="116179" y="393578"/>
                  </a:lnTo>
                  <a:lnTo>
                    <a:pt x="159833" y="409178"/>
                  </a:lnTo>
                  <a:lnTo>
                    <a:pt x="207390" y="414655"/>
                  </a:lnTo>
                  <a:lnTo>
                    <a:pt x="254948" y="409178"/>
                  </a:lnTo>
                  <a:lnTo>
                    <a:pt x="298602" y="393578"/>
                  </a:lnTo>
                  <a:lnTo>
                    <a:pt x="337109" y="369098"/>
                  </a:lnTo>
                  <a:lnTo>
                    <a:pt x="369225" y="336982"/>
                  </a:lnTo>
                  <a:lnTo>
                    <a:pt x="393705" y="298475"/>
                  </a:lnTo>
                  <a:lnTo>
                    <a:pt x="409305" y="254821"/>
                  </a:lnTo>
                  <a:lnTo>
                    <a:pt x="414781" y="207263"/>
                  </a:lnTo>
                  <a:lnTo>
                    <a:pt x="409305" y="159753"/>
                  </a:lnTo>
                  <a:lnTo>
                    <a:pt x="393705" y="116132"/>
                  </a:lnTo>
                  <a:lnTo>
                    <a:pt x="369225" y="77648"/>
                  </a:lnTo>
                  <a:lnTo>
                    <a:pt x="337109" y="45546"/>
                  </a:lnTo>
                  <a:lnTo>
                    <a:pt x="298602" y="21073"/>
                  </a:lnTo>
                  <a:lnTo>
                    <a:pt x="254948" y="5476"/>
                  </a:lnTo>
                  <a:lnTo>
                    <a:pt x="207390" y="0"/>
                  </a:lnTo>
                  <a:close/>
                </a:path>
              </a:pathLst>
            </a:custGeom>
            <a:solidFill>
              <a:srgbClr val="006DAD"/>
            </a:solidFill>
          </p:spPr>
          <p:txBody>
            <a:bodyPr wrap="square" lIns="0" tIns="0" rIns="0" bIns="0" rtlCol="0"/>
            <a:lstStyle/>
            <a:p>
              <a:endParaRPr sz="2150">
                <a:latin typeface="Arial" panose="020B0604020202020204" pitchFamily="34" charset="0"/>
                <a:cs typeface="Arial" panose="020B0604020202020204" pitchFamily="34" charset="0"/>
              </a:endParaRPr>
            </a:p>
          </p:txBody>
        </p:sp>
        <p:sp>
          <p:nvSpPr>
            <p:cNvPr id="78" name="object 77"/>
            <p:cNvSpPr/>
            <p:nvPr/>
          </p:nvSpPr>
          <p:spPr>
            <a:xfrm>
              <a:off x="5569457" y="3459226"/>
              <a:ext cx="415290" cy="414655"/>
            </a:xfrm>
            <a:custGeom>
              <a:avLst/>
              <a:gdLst/>
              <a:ahLst/>
              <a:cxnLst/>
              <a:rect l="l" t="t" r="r" b="b"/>
              <a:pathLst>
                <a:path w="415289" h="414654">
                  <a:moveTo>
                    <a:pt x="0" y="207263"/>
                  </a:moveTo>
                  <a:lnTo>
                    <a:pt x="5476" y="159753"/>
                  </a:lnTo>
                  <a:lnTo>
                    <a:pt x="21076" y="116132"/>
                  </a:lnTo>
                  <a:lnTo>
                    <a:pt x="45556" y="77648"/>
                  </a:lnTo>
                  <a:lnTo>
                    <a:pt x="77672" y="45546"/>
                  </a:lnTo>
                  <a:lnTo>
                    <a:pt x="116179" y="21073"/>
                  </a:lnTo>
                  <a:lnTo>
                    <a:pt x="159833" y="5476"/>
                  </a:lnTo>
                  <a:lnTo>
                    <a:pt x="207390" y="0"/>
                  </a:lnTo>
                  <a:lnTo>
                    <a:pt x="254948" y="5476"/>
                  </a:lnTo>
                  <a:lnTo>
                    <a:pt x="298602" y="21073"/>
                  </a:lnTo>
                  <a:lnTo>
                    <a:pt x="337109" y="45546"/>
                  </a:lnTo>
                  <a:lnTo>
                    <a:pt x="369225" y="77648"/>
                  </a:lnTo>
                  <a:lnTo>
                    <a:pt x="393705" y="116132"/>
                  </a:lnTo>
                  <a:lnTo>
                    <a:pt x="409305" y="159753"/>
                  </a:lnTo>
                  <a:lnTo>
                    <a:pt x="414781" y="207263"/>
                  </a:lnTo>
                  <a:lnTo>
                    <a:pt x="409305" y="254821"/>
                  </a:lnTo>
                  <a:lnTo>
                    <a:pt x="393705" y="298475"/>
                  </a:lnTo>
                  <a:lnTo>
                    <a:pt x="369225" y="336982"/>
                  </a:lnTo>
                  <a:lnTo>
                    <a:pt x="337109" y="369098"/>
                  </a:lnTo>
                  <a:lnTo>
                    <a:pt x="298602" y="393578"/>
                  </a:lnTo>
                  <a:lnTo>
                    <a:pt x="254948" y="409178"/>
                  </a:lnTo>
                  <a:lnTo>
                    <a:pt x="207390" y="414655"/>
                  </a:lnTo>
                  <a:lnTo>
                    <a:pt x="159833" y="409178"/>
                  </a:lnTo>
                  <a:lnTo>
                    <a:pt x="116179" y="393578"/>
                  </a:lnTo>
                  <a:lnTo>
                    <a:pt x="77672" y="369098"/>
                  </a:lnTo>
                  <a:lnTo>
                    <a:pt x="45556" y="336982"/>
                  </a:lnTo>
                  <a:lnTo>
                    <a:pt x="21076" y="298475"/>
                  </a:lnTo>
                  <a:lnTo>
                    <a:pt x="5476" y="254821"/>
                  </a:lnTo>
                  <a:lnTo>
                    <a:pt x="0" y="207263"/>
                  </a:lnTo>
                  <a:close/>
                </a:path>
              </a:pathLst>
            </a:custGeom>
            <a:ln w="38100">
              <a:solidFill>
                <a:srgbClr val="FFFFFF"/>
              </a:solidFill>
            </a:ln>
          </p:spPr>
          <p:txBody>
            <a:bodyPr wrap="square" lIns="0" tIns="0" rIns="0" bIns="0" rtlCol="0"/>
            <a:lstStyle/>
            <a:p>
              <a:endParaRPr sz="2150">
                <a:latin typeface="Arial" panose="020B0604020202020204" pitchFamily="34" charset="0"/>
                <a:cs typeface="Arial" panose="020B0604020202020204" pitchFamily="34" charset="0"/>
              </a:endParaRPr>
            </a:p>
          </p:txBody>
        </p:sp>
      </p:grpSp>
      <p:sp>
        <p:nvSpPr>
          <p:cNvPr id="79" name="object 78"/>
          <p:cNvSpPr txBox="1"/>
          <p:nvPr/>
        </p:nvSpPr>
        <p:spPr>
          <a:xfrm>
            <a:off x="5595578" y="3015557"/>
            <a:ext cx="105249" cy="190195"/>
          </a:xfrm>
          <a:prstGeom prst="rect">
            <a:avLst/>
          </a:prstGeom>
        </p:spPr>
        <p:txBody>
          <a:bodyPr vert="horz" wrap="square" lIns="0" tIns="10810" rIns="0" bIns="0" rtlCol="0">
            <a:spAutoFit/>
          </a:bodyPr>
          <a:lstStyle/>
          <a:p>
            <a:pPr marL="11379">
              <a:spcBef>
                <a:spcPts val="85"/>
              </a:spcBef>
            </a:pPr>
            <a:r>
              <a:rPr sz="1165" b="1" spc="-4" dirty="0">
                <a:solidFill>
                  <a:srgbClr val="FFFFFF"/>
                </a:solidFill>
                <a:latin typeface="Arial" panose="020B0604020202020204" pitchFamily="34" charset="0"/>
                <a:cs typeface="Arial" panose="020B0604020202020204" pitchFamily="34" charset="0"/>
              </a:rPr>
              <a:t>4</a:t>
            </a:r>
            <a:endParaRPr sz="1165">
              <a:latin typeface="Arial" panose="020B0604020202020204" pitchFamily="34" charset="0"/>
              <a:cs typeface="Arial" panose="020B0604020202020204" pitchFamily="34" charset="0"/>
            </a:endParaRPr>
          </a:p>
        </p:txBody>
      </p:sp>
      <p:sp>
        <p:nvSpPr>
          <p:cNvPr id="80" name="Rectangle 79"/>
          <p:cNvSpPr/>
          <p:nvPr/>
        </p:nvSpPr>
        <p:spPr>
          <a:xfrm>
            <a:off x="4837584" y="2576206"/>
            <a:ext cx="240772" cy="336695"/>
          </a:xfrm>
          <a:prstGeom prst="rect">
            <a:avLst/>
          </a:prstGeom>
        </p:spPr>
        <p:txBody>
          <a:bodyPr wrap="none">
            <a:spAutoFit/>
          </a:bodyPr>
          <a:lstStyle/>
          <a:p>
            <a:r>
              <a:rPr lang="en-IN" sz="1588" dirty="0">
                <a:solidFill>
                  <a:srgbClr val="000000"/>
                </a:solidFill>
                <a:latin typeface="Arial" panose="020B0604020202020204" pitchFamily="34" charset="0"/>
                <a:cs typeface="Arial" panose="020B0604020202020204" pitchFamily="34" charset="0"/>
              </a:rPr>
              <a:t> </a:t>
            </a:r>
            <a:endParaRPr lang="en-IN" sz="1588" dirty="0">
              <a:latin typeface="Arial" panose="020B0604020202020204" pitchFamily="34" charset="0"/>
              <a:cs typeface="Arial" panose="020B0604020202020204" pitchFamily="34" charset="0"/>
            </a:endParaRPr>
          </a:p>
        </p:txBody>
      </p:sp>
      <p:sp>
        <p:nvSpPr>
          <p:cNvPr id="81" name="Rectangle 80"/>
          <p:cNvSpPr/>
          <p:nvPr/>
        </p:nvSpPr>
        <p:spPr>
          <a:xfrm>
            <a:off x="4837584" y="2576206"/>
            <a:ext cx="240772" cy="336695"/>
          </a:xfrm>
          <a:prstGeom prst="rect">
            <a:avLst/>
          </a:prstGeom>
        </p:spPr>
        <p:txBody>
          <a:bodyPr wrap="none">
            <a:spAutoFit/>
          </a:bodyPr>
          <a:lstStyle/>
          <a:p>
            <a:r>
              <a:rPr lang="en-IN" sz="1588" dirty="0">
                <a:solidFill>
                  <a:srgbClr val="000000"/>
                </a:solidFill>
                <a:latin typeface="Arial" panose="020B0604020202020204" pitchFamily="34" charset="0"/>
                <a:cs typeface="Arial" panose="020B0604020202020204" pitchFamily="34" charset="0"/>
              </a:rPr>
              <a:t> </a:t>
            </a:r>
            <a:endParaRPr lang="en-IN" sz="1588" dirty="0">
              <a:latin typeface="Arial" panose="020B0604020202020204" pitchFamily="34" charset="0"/>
              <a:cs typeface="Arial" panose="020B0604020202020204" pitchFamily="34" charset="0"/>
            </a:endParaRPr>
          </a:p>
        </p:txBody>
      </p:sp>
      <p:sp>
        <p:nvSpPr>
          <p:cNvPr id="82" name="Isosceles Triangle 81"/>
          <p:cNvSpPr/>
          <p:nvPr/>
        </p:nvSpPr>
        <p:spPr bwMode="auto">
          <a:xfrm>
            <a:off x="4034281" y="999781"/>
            <a:ext cx="1788094" cy="1031983"/>
          </a:xfrm>
          <a:prstGeom prst="triangle">
            <a:avLst/>
          </a:prstGeom>
          <a:solidFill>
            <a:srgbClr val="0066B3"/>
          </a:solidFill>
          <a:ln w="3175" cap="flat" cmpd="sng" algn="ctr">
            <a:noFill/>
            <a:prstDash val="solid"/>
            <a:round/>
            <a:headEnd type="none" w="med" len="med"/>
            <a:tailEnd type="none" w="med" len="med"/>
          </a:ln>
          <a:effectLst/>
        </p:spPr>
        <p:txBody>
          <a:bodyPr vert="horz" wrap="square" lIns="40341" tIns="40341" rIns="40341" bIns="40341" numCol="1" rtlCol="0" anchor="t" anchorCtr="0" compatLnSpc="1">
            <a:prstTxWarp prst="textNoShape">
              <a:avLst/>
            </a:prstTxWarp>
          </a:bodyPr>
          <a:lstStyle/>
          <a:p>
            <a:pPr defTabSz="806867" eaLnBrk="0" fontAlgn="base" hangingPunct="0">
              <a:spcBef>
                <a:spcPct val="0"/>
              </a:spcBef>
            </a:pPr>
            <a:endParaRPr lang="en-IN" sz="706" dirty="0">
              <a:latin typeface="Arial" panose="020B0604020202020204" pitchFamily="34" charset="0"/>
              <a:cs typeface="Arial" pitchFamily="34" charset="0"/>
            </a:endParaRPr>
          </a:p>
        </p:txBody>
      </p:sp>
      <p:sp>
        <p:nvSpPr>
          <p:cNvPr id="83" name="TextBox 82"/>
          <p:cNvSpPr txBox="1"/>
          <p:nvPr/>
        </p:nvSpPr>
        <p:spPr>
          <a:xfrm>
            <a:off x="4544402" y="1514368"/>
            <a:ext cx="1748500" cy="472565"/>
          </a:xfrm>
          <a:prstGeom prst="rect">
            <a:avLst/>
          </a:prstGeom>
          <a:noFill/>
        </p:spPr>
        <p:txBody>
          <a:bodyPr wrap="square" lIns="40341" rIns="40341" rtlCol="0">
            <a:spAutoFit/>
          </a:bodyPr>
          <a:lstStyle/>
          <a:p>
            <a:r>
              <a:rPr lang="en-IN" sz="2471" dirty="0" err="1">
                <a:solidFill>
                  <a:schemeClr val="bg1"/>
                </a:solidFill>
                <a:latin typeface="Arial" panose="020B0604020202020204" pitchFamily="34" charset="0"/>
                <a:cs typeface="Arial" panose="020B0604020202020204" pitchFamily="34" charset="0"/>
              </a:rPr>
              <a:t>InvIT</a:t>
            </a:r>
            <a:endParaRPr lang="en-IN" sz="706" dirty="0">
              <a:solidFill>
                <a:schemeClr val="bg1"/>
              </a:solidFill>
              <a:latin typeface="Arial" panose="020B0604020202020204" pitchFamily="34" charset="0"/>
              <a:cs typeface="Arial" panose="020B0604020202020204" pitchFamily="34" charset="0"/>
            </a:endParaRPr>
          </a:p>
        </p:txBody>
      </p:sp>
      <p:sp>
        <p:nvSpPr>
          <p:cNvPr id="84" name="Rectangle 83"/>
          <p:cNvSpPr/>
          <p:nvPr/>
        </p:nvSpPr>
        <p:spPr bwMode="auto">
          <a:xfrm>
            <a:off x="823633" y="5769771"/>
            <a:ext cx="8132669" cy="319351"/>
          </a:xfrm>
          <a:prstGeom prst="rect">
            <a:avLst/>
          </a:prstGeom>
          <a:solidFill>
            <a:srgbClr val="0066B3"/>
          </a:solidFill>
          <a:ln w="3175" cap="flat" cmpd="sng" algn="ctr">
            <a:noFill/>
            <a:prstDash val="solid"/>
            <a:round/>
            <a:headEnd type="none" w="med" len="med"/>
            <a:tailEnd type="none" w="med" len="med"/>
          </a:ln>
          <a:effectLst/>
        </p:spPr>
        <p:txBody>
          <a:bodyPr vert="horz" wrap="square" lIns="40341" tIns="40341" rIns="40341" bIns="40341" numCol="1" rtlCol="0" anchor="t" anchorCtr="0" compatLnSpc="1">
            <a:prstTxWarp prst="textNoShape">
              <a:avLst/>
            </a:prstTxWarp>
          </a:bodyPr>
          <a:lstStyle/>
          <a:p>
            <a:pPr defTabSz="806867" eaLnBrk="0" fontAlgn="base" hangingPunct="0">
              <a:spcBef>
                <a:spcPct val="0"/>
              </a:spcBef>
            </a:pPr>
            <a:endParaRPr lang="en-IN" sz="706" dirty="0">
              <a:latin typeface="Arial" pitchFamily="34" charset="0"/>
              <a:cs typeface="Arial" pitchFamily="34" charset="0"/>
            </a:endParaRPr>
          </a:p>
        </p:txBody>
      </p:sp>
      <p:sp>
        <p:nvSpPr>
          <p:cNvPr id="85" name="TextBox 84"/>
          <p:cNvSpPr txBox="1"/>
          <p:nvPr/>
        </p:nvSpPr>
        <p:spPr>
          <a:xfrm>
            <a:off x="812683" y="5829273"/>
            <a:ext cx="8307605" cy="228076"/>
          </a:xfrm>
          <a:prstGeom prst="rect">
            <a:avLst/>
          </a:prstGeom>
          <a:noFill/>
        </p:spPr>
        <p:txBody>
          <a:bodyPr wrap="square" lIns="40341" rIns="40341" rtlCol="0">
            <a:spAutoFit/>
          </a:bodyPr>
          <a:lstStyle/>
          <a:p>
            <a:r>
              <a:rPr lang="en-IN" sz="882" b="1" dirty="0" err="1">
                <a:solidFill>
                  <a:schemeClr val="bg1"/>
                </a:solidFill>
                <a:latin typeface="Arial" pitchFamily="34" charset="0"/>
                <a:cs typeface="Arial" pitchFamily="34" charset="0"/>
              </a:rPr>
              <a:t>InvITs</a:t>
            </a:r>
            <a:r>
              <a:rPr lang="en-IN" sz="882" b="1" dirty="0">
                <a:solidFill>
                  <a:schemeClr val="bg1"/>
                </a:solidFill>
                <a:latin typeface="Arial" pitchFamily="34" charset="0"/>
                <a:cs typeface="Arial" pitchFamily="34" charset="0"/>
              </a:rPr>
              <a:t> facilitate creation of infrastructure assets by providing better financing and ownership opportunity while generating healthy returns for investors</a:t>
            </a:r>
            <a:endParaRPr lang="en-IN" sz="353" b="1" dirty="0">
              <a:solidFill>
                <a:schemeClr val="bg1"/>
              </a:solidFill>
              <a:latin typeface="Arial" pitchFamily="34" charset="0"/>
              <a:cs typeface="Arial" pitchFamily="34" charset="0"/>
            </a:endParaRPr>
          </a:p>
        </p:txBody>
      </p:sp>
      <p:pic>
        <p:nvPicPr>
          <p:cNvPr id="86" name="Picture 3"/>
          <p:cNvPicPr/>
          <p:nvPr/>
        </p:nvPicPr>
        <p:blipFill>
          <a:blip r:embed="rId31"/>
          <a:stretch/>
        </p:blipFill>
        <p:spPr>
          <a:xfrm>
            <a:off x="0" y="27180"/>
            <a:ext cx="1029600" cy="803880"/>
          </a:xfrm>
          <a:prstGeom prst="rect">
            <a:avLst/>
          </a:prstGeom>
          <a:ln>
            <a:noFill/>
          </a:ln>
        </p:spPr>
      </p:pic>
    </p:spTree>
    <p:extLst>
      <p:ext uri="{BB962C8B-B14F-4D97-AF65-F5344CB8AC3E}">
        <p14:creationId xmlns:p14="http://schemas.microsoft.com/office/powerpoint/2010/main" val="4064088212"/>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pc="-1" dirty="0" smtClean="0">
                <a:solidFill>
                  <a:srgbClr val="000000"/>
                </a:solidFill>
                <a:latin typeface="Arial"/>
              </a:rPr>
              <a:t>Structure of </a:t>
            </a:r>
            <a:r>
              <a:rPr lang="en-IN" sz="2800" b="1" spc="-1" dirty="0" err="1" smtClean="0">
                <a:solidFill>
                  <a:srgbClr val="000000"/>
                </a:solidFill>
                <a:latin typeface="Arial"/>
              </a:rPr>
              <a:t>InvITs</a:t>
            </a:r>
            <a:endParaRPr lang="en-IN" sz="28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smtClean="0">
                <a:solidFill>
                  <a:srgbClr val="FFFFFF"/>
                </a:solidFill>
                <a:latin typeface="Calibri"/>
              </a:rPr>
              <a:t>17</a:t>
            </a:r>
            <a:endParaRPr lang="en-IN" sz="1000" b="0" strike="noStrike" spc="-1" dirty="0">
              <a:latin typeface="Arial"/>
            </a:endParaRPr>
          </a:p>
        </p:txBody>
      </p:sp>
      <p:sp>
        <p:nvSpPr>
          <p:cNvPr id="7" name="object 3"/>
          <p:cNvSpPr/>
          <p:nvPr/>
        </p:nvSpPr>
        <p:spPr>
          <a:xfrm>
            <a:off x="237059" y="970915"/>
            <a:ext cx="2228322" cy="394599"/>
          </a:xfrm>
          <a:prstGeom prst="rect">
            <a:avLst/>
          </a:prstGeom>
          <a:solidFill>
            <a:srgbClr val="0066B3"/>
          </a:solidFill>
        </p:spPr>
        <p:txBody>
          <a:bodyPr wrap="square" lIns="0" tIns="0" rIns="0" bIns="0" rtlCol="0"/>
          <a:lstStyle/>
          <a:p>
            <a:endParaRPr sz="3200">
              <a:latin typeface="Arial" panose="020B0604020202020204" pitchFamily="34" charset="0"/>
              <a:cs typeface="Arial" panose="020B0604020202020204" pitchFamily="34" charset="0"/>
            </a:endParaRPr>
          </a:p>
        </p:txBody>
      </p:sp>
      <p:sp>
        <p:nvSpPr>
          <p:cNvPr id="8" name="object 4"/>
          <p:cNvSpPr txBox="1"/>
          <p:nvPr/>
        </p:nvSpPr>
        <p:spPr>
          <a:xfrm>
            <a:off x="1010575" y="1065695"/>
            <a:ext cx="754173" cy="198338"/>
          </a:xfrm>
          <a:prstGeom prst="rect">
            <a:avLst/>
          </a:prstGeom>
        </p:spPr>
        <p:txBody>
          <a:bodyPr vert="horz" wrap="square" lIns="0" tIns="13540" rIns="0" bIns="0" rtlCol="0">
            <a:spAutoFit/>
          </a:bodyPr>
          <a:lstStyle/>
          <a:p>
            <a:pPr marL="12896">
              <a:spcBef>
                <a:spcPts val="107"/>
              </a:spcBef>
            </a:pPr>
            <a:r>
              <a:rPr sz="1200" b="1" spc="-5" dirty="0">
                <a:solidFill>
                  <a:srgbClr val="FFFFFF"/>
                </a:solidFill>
                <a:latin typeface="Arial" panose="020B0604020202020204" pitchFamily="34" charset="0"/>
                <a:cs typeface="Arial" panose="020B0604020202020204" pitchFamily="34" charset="0"/>
              </a:rPr>
              <a:t>Sponsors</a:t>
            </a:r>
            <a:endParaRPr sz="1117" dirty="0">
              <a:latin typeface="Arial" panose="020B0604020202020204" pitchFamily="34" charset="0"/>
              <a:cs typeface="Arial" panose="020B0604020202020204" pitchFamily="34" charset="0"/>
            </a:endParaRPr>
          </a:p>
        </p:txBody>
      </p:sp>
      <p:sp>
        <p:nvSpPr>
          <p:cNvPr id="9" name="object 5"/>
          <p:cNvSpPr/>
          <p:nvPr/>
        </p:nvSpPr>
        <p:spPr>
          <a:xfrm>
            <a:off x="237059" y="2855705"/>
            <a:ext cx="2214671" cy="380594"/>
          </a:xfrm>
          <a:prstGeom prst="rect">
            <a:avLst/>
          </a:prstGeom>
          <a:solidFill>
            <a:schemeClr val="tx2">
              <a:lumMod val="60000"/>
              <a:lumOff val="40000"/>
            </a:schemeClr>
          </a:solidFill>
        </p:spPr>
        <p:txBody>
          <a:bodyPr wrap="square" lIns="0" tIns="0" rIns="0" bIns="0" rtlCol="0"/>
          <a:lstStyle/>
          <a:p>
            <a:endParaRPr sz="2437">
              <a:latin typeface="Arial" panose="020B0604020202020204" pitchFamily="34" charset="0"/>
              <a:cs typeface="Arial" panose="020B0604020202020204" pitchFamily="34" charset="0"/>
            </a:endParaRPr>
          </a:p>
        </p:txBody>
      </p:sp>
      <p:sp>
        <p:nvSpPr>
          <p:cNvPr id="10" name="object 6"/>
          <p:cNvSpPr txBox="1"/>
          <p:nvPr/>
        </p:nvSpPr>
        <p:spPr>
          <a:xfrm>
            <a:off x="1105900" y="2961318"/>
            <a:ext cx="491959" cy="170969"/>
          </a:xfrm>
          <a:prstGeom prst="rect">
            <a:avLst/>
          </a:prstGeom>
        </p:spPr>
        <p:txBody>
          <a:bodyPr vert="horz" wrap="square" lIns="0" tIns="12251" rIns="0" bIns="0" rtlCol="0">
            <a:spAutoFit/>
          </a:bodyPr>
          <a:lstStyle/>
          <a:p>
            <a:pPr marL="12896">
              <a:spcBef>
                <a:spcPts val="96"/>
              </a:spcBef>
            </a:pPr>
            <a:r>
              <a:rPr sz="1015" b="1" spc="-5" dirty="0">
                <a:solidFill>
                  <a:srgbClr val="FFFFFF"/>
                </a:solidFill>
                <a:latin typeface="Arial" panose="020B0604020202020204" pitchFamily="34" charset="0"/>
                <a:cs typeface="Arial" panose="020B0604020202020204" pitchFamily="34" charset="0"/>
              </a:rPr>
              <a:t>Trustee</a:t>
            </a:r>
            <a:endParaRPr sz="1015">
              <a:latin typeface="Arial" panose="020B0604020202020204" pitchFamily="34" charset="0"/>
              <a:cs typeface="Arial" panose="020B0604020202020204" pitchFamily="34" charset="0"/>
            </a:endParaRPr>
          </a:p>
        </p:txBody>
      </p:sp>
      <p:sp>
        <p:nvSpPr>
          <p:cNvPr id="11" name="object 7"/>
          <p:cNvSpPr/>
          <p:nvPr/>
        </p:nvSpPr>
        <p:spPr>
          <a:xfrm>
            <a:off x="3223631" y="5294481"/>
            <a:ext cx="803125" cy="263066"/>
          </a:xfrm>
          <a:prstGeom prst="rect">
            <a:avLst/>
          </a:prstGeom>
          <a:blipFill>
            <a:blip r:embed="rId2" cstate="print"/>
            <a:stretch>
              <a:fillRect/>
            </a:stretch>
          </a:blipFill>
        </p:spPr>
        <p:txBody>
          <a:bodyPr wrap="square" lIns="0" tIns="0" rIns="0" bIns="0" rtlCol="0"/>
          <a:lstStyle/>
          <a:p>
            <a:endParaRPr sz="2437">
              <a:latin typeface="Arial" panose="020B0604020202020204" pitchFamily="34" charset="0"/>
              <a:cs typeface="Arial" panose="020B0604020202020204" pitchFamily="34" charset="0"/>
            </a:endParaRPr>
          </a:p>
        </p:txBody>
      </p:sp>
      <p:sp>
        <p:nvSpPr>
          <p:cNvPr id="12" name="object 8"/>
          <p:cNvSpPr txBox="1"/>
          <p:nvPr/>
        </p:nvSpPr>
        <p:spPr>
          <a:xfrm>
            <a:off x="3431118" y="5333941"/>
            <a:ext cx="390730" cy="170969"/>
          </a:xfrm>
          <a:prstGeom prst="rect">
            <a:avLst/>
          </a:prstGeom>
        </p:spPr>
        <p:txBody>
          <a:bodyPr vert="horz" wrap="square" lIns="0" tIns="12251" rIns="0" bIns="0" rtlCol="0">
            <a:spAutoFit/>
          </a:bodyPr>
          <a:lstStyle/>
          <a:p>
            <a:pPr marL="12896">
              <a:spcBef>
                <a:spcPts val="96"/>
              </a:spcBef>
            </a:pPr>
            <a:r>
              <a:rPr sz="1015" b="1" spc="-5" dirty="0">
                <a:latin typeface="Arial" panose="020B0604020202020204" pitchFamily="34" charset="0"/>
                <a:cs typeface="Arial" panose="020B0604020202020204" pitchFamily="34" charset="0"/>
              </a:rPr>
              <a:t>SPV</a:t>
            </a:r>
            <a:r>
              <a:rPr sz="1015" b="1" spc="-66" dirty="0">
                <a:latin typeface="Arial" panose="020B0604020202020204" pitchFamily="34" charset="0"/>
                <a:cs typeface="Arial" panose="020B0604020202020204" pitchFamily="34" charset="0"/>
              </a:rPr>
              <a:t> </a:t>
            </a:r>
            <a:r>
              <a:rPr sz="1015" b="1" spc="-5" dirty="0">
                <a:latin typeface="Arial" panose="020B0604020202020204" pitchFamily="34" charset="0"/>
                <a:cs typeface="Arial" panose="020B0604020202020204" pitchFamily="34" charset="0"/>
              </a:rPr>
              <a:t>1</a:t>
            </a:r>
            <a:endParaRPr sz="1015">
              <a:latin typeface="Arial" panose="020B0604020202020204" pitchFamily="34" charset="0"/>
              <a:cs typeface="Arial" panose="020B0604020202020204" pitchFamily="34" charset="0"/>
            </a:endParaRPr>
          </a:p>
        </p:txBody>
      </p:sp>
      <p:grpSp>
        <p:nvGrpSpPr>
          <p:cNvPr id="13" name="object 9"/>
          <p:cNvGrpSpPr/>
          <p:nvPr/>
        </p:nvGrpSpPr>
        <p:grpSpPr>
          <a:xfrm>
            <a:off x="1344774" y="1365515"/>
            <a:ext cx="8330418" cy="1886595"/>
            <a:chOff x="1412494" y="1225296"/>
            <a:chExt cx="8204200" cy="1858010"/>
          </a:xfrm>
          <a:solidFill>
            <a:schemeClr val="accent4"/>
          </a:solidFill>
        </p:grpSpPr>
        <p:sp>
          <p:nvSpPr>
            <p:cNvPr id="14" name="object 10"/>
            <p:cNvSpPr/>
            <p:nvPr/>
          </p:nvSpPr>
          <p:spPr>
            <a:xfrm>
              <a:off x="1412494" y="1225296"/>
              <a:ext cx="3270885" cy="1379220"/>
            </a:xfrm>
            <a:custGeom>
              <a:avLst/>
              <a:gdLst/>
              <a:ahLst/>
              <a:cxnLst/>
              <a:rect l="l" t="t" r="r" b="b"/>
              <a:pathLst>
                <a:path w="3270885" h="1379220">
                  <a:moveTo>
                    <a:pt x="3226308" y="1302892"/>
                  </a:moveTo>
                  <a:lnTo>
                    <a:pt x="3194558" y="1302892"/>
                  </a:lnTo>
                  <a:lnTo>
                    <a:pt x="3232658" y="1379092"/>
                  </a:lnTo>
                  <a:lnTo>
                    <a:pt x="3264407" y="1315592"/>
                  </a:lnTo>
                  <a:lnTo>
                    <a:pt x="3226308" y="1315592"/>
                  </a:lnTo>
                  <a:lnTo>
                    <a:pt x="3226308" y="1302892"/>
                  </a:lnTo>
                  <a:close/>
                </a:path>
                <a:path w="3270885" h="1379220">
                  <a:moveTo>
                    <a:pt x="3226308" y="689609"/>
                  </a:moveTo>
                  <a:lnTo>
                    <a:pt x="3226308" y="1315592"/>
                  </a:lnTo>
                  <a:lnTo>
                    <a:pt x="3239008" y="1315592"/>
                  </a:lnTo>
                  <a:lnTo>
                    <a:pt x="3239008" y="695959"/>
                  </a:lnTo>
                  <a:lnTo>
                    <a:pt x="3232658" y="695959"/>
                  </a:lnTo>
                  <a:lnTo>
                    <a:pt x="3226308" y="689609"/>
                  </a:lnTo>
                  <a:close/>
                </a:path>
                <a:path w="3270885" h="1379220">
                  <a:moveTo>
                    <a:pt x="3270757" y="1302892"/>
                  </a:moveTo>
                  <a:lnTo>
                    <a:pt x="3239008" y="1302892"/>
                  </a:lnTo>
                  <a:lnTo>
                    <a:pt x="3239008" y="1315592"/>
                  </a:lnTo>
                  <a:lnTo>
                    <a:pt x="3264407" y="1315592"/>
                  </a:lnTo>
                  <a:lnTo>
                    <a:pt x="3270757" y="1302892"/>
                  </a:lnTo>
                  <a:close/>
                </a:path>
                <a:path w="3270885" h="1379220">
                  <a:moveTo>
                    <a:pt x="12700" y="0"/>
                  </a:moveTo>
                  <a:lnTo>
                    <a:pt x="0" y="0"/>
                  </a:lnTo>
                  <a:lnTo>
                    <a:pt x="0" y="695959"/>
                  </a:lnTo>
                  <a:lnTo>
                    <a:pt x="3226308" y="695959"/>
                  </a:lnTo>
                  <a:lnTo>
                    <a:pt x="3226308" y="689609"/>
                  </a:lnTo>
                  <a:lnTo>
                    <a:pt x="12700" y="689609"/>
                  </a:lnTo>
                  <a:lnTo>
                    <a:pt x="6350" y="683259"/>
                  </a:lnTo>
                  <a:lnTo>
                    <a:pt x="12700" y="683259"/>
                  </a:lnTo>
                  <a:lnTo>
                    <a:pt x="12700" y="0"/>
                  </a:lnTo>
                  <a:close/>
                </a:path>
                <a:path w="3270885" h="1379220">
                  <a:moveTo>
                    <a:pt x="3239008" y="683259"/>
                  </a:moveTo>
                  <a:lnTo>
                    <a:pt x="12700" y="683259"/>
                  </a:lnTo>
                  <a:lnTo>
                    <a:pt x="12700" y="689609"/>
                  </a:lnTo>
                  <a:lnTo>
                    <a:pt x="3226308" y="689609"/>
                  </a:lnTo>
                  <a:lnTo>
                    <a:pt x="3232658" y="695959"/>
                  </a:lnTo>
                  <a:lnTo>
                    <a:pt x="3239008" y="695959"/>
                  </a:lnTo>
                  <a:lnTo>
                    <a:pt x="3239008" y="683259"/>
                  </a:lnTo>
                  <a:close/>
                </a:path>
                <a:path w="3270885" h="1379220">
                  <a:moveTo>
                    <a:pt x="12700" y="683259"/>
                  </a:moveTo>
                  <a:lnTo>
                    <a:pt x="6350" y="683259"/>
                  </a:lnTo>
                  <a:lnTo>
                    <a:pt x="12700" y="689609"/>
                  </a:lnTo>
                  <a:lnTo>
                    <a:pt x="12700" y="683259"/>
                  </a:lnTo>
                  <a:close/>
                </a:path>
              </a:pathLst>
            </a:custGeom>
            <a:grpFill/>
          </p:spPr>
          <p:txBody>
            <a:bodyPr wrap="square" lIns="0" tIns="0" rIns="0" bIns="0" rtlCol="0"/>
            <a:lstStyle/>
            <a:p>
              <a:endParaRPr sz="2437">
                <a:latin typeface="Arial" panose="020B0604020202020204" pitchFamily="34" charset="0"/>
                <a:cs typeface="Arial" panose="020B0604020202020204" pitchFamily="34" charset="0"/>
              </a:endParaRPr>
            </a:p>
          </p:txBody>
        </p:sp>
        <p:sp>
          <p:nvSpPr>
            <p:cNvPr id="15" name="object 11"/>
            <p:cNvSpPr/>
            <p:nvPr/>
          </p:nvSpPr>
          <p:spPr>
            <a:xfrm>
              <a:off x="7421879" y="2692908"/>
              <a:ext cx="2194560" cy="390144"/>
            </a:xfrm>
            <a:prstGeom prst="rect">
              <a:avLst/>
            </a:prstGeom>
            <a:grpFill/>
          </p:spPr>
          <p:txBody>
            <a:bodyPr wrap="square" lIns="0" tIns="0" rIns="0" bIns="0" rtlCol="0"/>
            <a:lstStyle/>
            <a:p>
              <a:endParaRPr sz="2437">
                <a:latin typeface="Arial" panose="020B0604020202020204" pitchFamily="34" charset="0"/>
                <a:cs typeface="Arial" panose="020B0604020202020204" pitchFamily="34" charset="0"/>
              </a:endParaRPr>
            </a:p>
          </p:txBody>
        </p:sp>
      </p:grpSp>
      <p:sp>
        <p:nvSpPr>
          <p:cNvPr id="16" name="object 12"/>
          <p:cNvSpPr txBox="1"/>
          <p:nvPr/>
        </p:nvSpPr>
        <p:spPr>
          <a:xfrm>
            <a:off x="7926062" y="2961318"/>
            <a:ext cx="1269551" cy="170969"/>
          </a:xfrm>
          <a:prstGeom prst="rect">
            <a:avLst/>
          </a:prstGeom>
        </p:spPr>
        <p:txBody>
          <a:bodyPr vert="horz" wrap="square" lIns="0" tIns="12251" rIns="0" bIns="0" rtlCol="0">
            <a:spAutoFit/>
          </a:bodyPr>
          <a:lstStyle/>
          <a:p>
            <a:pPr marL="12896">
              <a:spcBef>
                <a:spcPts val="96"/>
              </a:spcBef>
            </a:pPr>
            <a:r>
              <a:rPr sz="1015" b="1" spc="-5" dirty="0">
                <a:solidFill>
                  <a:srgbClr val="FFFFFF"/>
                </a:solidFill>
                <a:latin typeface="Arial" panose="020B0604020202020204" pitchFamily="34" charset="0"/>
                <a:cs typeface="Arial" panose="020B0604020202020204" pitchFamily="34" charset="0"/>
              </a:rPr>
              <a:t>Investment</a:t>
            </a:r>
            <a:r>
              <a:rPr sz="1015" b="1" spc="-71" dirty="0">
                <a:solidFill>
                  <a:srgbClr val="FFFFFF"/>
                </a:solidFill>
                <a:latin typeface="Arial" panose="020B0604020202020204" pitchFamily="34" charset="0"/>
                <a:cs typeface="Arial" panose="020B0604020202020204" pitchFamily="34" charset="0"/>
              </a:rPr>
              <a:t> </a:t>
            </a:r>
            <a:r>
              <a:rPr sz="1015" b="1" dirty="0">
                <a:solidFill>
                  <a:srgbClr val="FFFFFF"/>
                </a:solidFill>
                <a:latin typeface="Arial" panose="020B0604020202020204" pitchFamily="34" charset="0"/>
                <a:cs typeface="Arial" panose="020B0604020202020204" pitchFamily="34" charset="0"/>
              </a:rPr>
              <a:t>Manager</a:t>
            </a:r>
            <a:endParaRPr sz="1015" dirty="0">
              <a:latin typeface="Arial" panose="020B0604020202020204" pitchFamily="34" charset="0"/>
              <a:cs typeface="Arial" panose="020B0604020202020204" pitchFamily="34" charset="0"/>
            </a:endParaRPr>
          </a:p>
        </p:txBody>
      </p:sp>
      <p:grpSp>
        <p:nvGrpSpPr>
          <p:cNvPr id="17" name="object 13"/>
          <p:cNvGrpSpPr/>
          <p:nvPr/>
        </p:nvGrpSpPr>
        <p:grpSpPr>
          <a:xfrm>
            <a:off x="5772274" y="970915"/>
            <a:ext cx="3902787" cy="4543689"/>
            <a:chOff x="5772911" y="836675"/>
            <a:chExt cx="3843654" cy="4474845"/>
          </a:xfrm>
          <a:solidFill>
            <a:schemeClr val="accent1">
              <a:lumMod val="75000"/>
            </a:schemeClr>
          </a:solidFill>
        </p:grpSpPr>
        <p:sp>
          <p:nvSpPr>
            <p:cNvPr id="18" name="object 14"/>
            <p:cNvSpPr/>
            <p:nvPr/>
          </p:nvSpPr>
          <p:spPr>
            <a:xfrm>
              <a:off x="5772911" y="836675"/>
              <a:ext cx="2194560" cy="388620"/>
            </a:xfrm>
            <a:prstGeom prst="rect">
              <a:avLst/>
            </a:prstGeom>
            <a:grpFill/>
          </p:spPr>
          <p:txBody>
            <a:bodyPr wrap="square" lIns="0" tIns="0" rIns="0" bIns="0" rtlCol="0"/>
            <a:lstStyle/>
            <a:p>
              <a:endParaRPr sz="2437">
                <a:latin typeface="Arial" panose="020B0604020202020204" pitchFamily="34" charset="0"/>
                <a:cs typeface="Arial" panose="020B0604020202020204" pitchFamily="34" charset="0"/>
              </a:endParaRPr>
            </a:p>
          </p:txBody>
        </p:sp>
        <p:sp>
          <p:nvSpPr>
            <p:cNvPr id="19" name="object 15"/>
            <p:cNvSpPr/>
            <p:nvPr/>
          </p:nvSpPr>
          <p:spPr>
            <a:xfrm>
              <a:off x="7421879" y="4922519"/>
              <a:ext cx="2194560" cy="388620"/>
            </a:xfrm>
            <a:prstGeom prst="rect">
              <a:avLst/>
            </a:prstGeom>
            <a:grpFill/>
          </p:spPr>
          <p:txBody>
            <a:bodyPr wrap="square" lIns="0" tIns="0" rIns="0" bIns="0" rtlCol="0"/>
            <a:lstStyle/>
            <a:p>
              <a:endParaRPr sz="2437">
                <a:latin typeface="Arial" panose="020B0604020202020204" pitchFamily="34" charset="0"/>
                <a:cs typeface="Arial" panose="020B0604020202020204" pitchFamily="34" charset="0"/>
              </a:endParaRPr>
            </a:p>
          </p:txBody>
        </p:sp>
      </p:grpSp>
      <p:sp>
        <p:nvSpPr>
          <p:cNvPr id="20" name="object 16"/>
          <p:cNvSpPr txBox="1"/>
          <p:nvPr/>
        </p:nvSpPr>
        <p:spPr>
          <a:xfrm>
            <a:off x="6559408" y="1065696"/>
            <a:ext cx="657665" cy="188224"/>
          </a:xfrm>
          <a:prstGeom prst="rect">
            <a:avLst/>
          </a:prstGeom>
        </p:spPr>
        <p:txBody>
          <a:bodyPr vert="horz" wrap="square" lIns="0" tIns="13540" rIns="0" bIns="0" rtlCol="0">
            <a:spAutoFit/>
          </a:bodyPr>
          <a:lstStyle/>
          <a:p>
            <a:pPr marL="12896">
              <a:spcBef>
                <a:spcPts val="107"/>
              </a:spcBef>
            </a:pPr>
            <a:r>
              <a:rPr sz="1117" b="1" spc="-5" dirty="0">
                <a:solidFill>
                  <a:srgbClr val="FFFFFF"/>
                </a:solidFill>
                <a:latin typeface="Arial" panose="020B0604020202020204" pitchFamily="34" charset="0"/>
                <a:cs typeface="Arial" panose="020B0604020202020204" pitchFamily="34" charset="0"/>
              </a:rPr>
              <a:t>Investors</a:t>
            </a:r>
            <a:endParaRPr sz="1117">
              <a:latin typeface="Arial" panose="020B0604020202020204" pitchFamily="34" charset="0"/>
              <a:cs typeface="Arial" panose="020B0604020202020204" pitchFamily="34" charset="0"/>
            </a:endParaRPr>
          </a:p>
        </p:txBody>
      </p:sp>
      <p:grpSp>
        <p:nvGrpSpPr>
          <p:cNvPr id="21" name="object 17"/>
          <p:cNvGrpSpPr/>
          <p:nvPr/>
        </p:nvGrpSpPr>
        <p:grpSpPr>
          <a:xfrm>
            <a:off x="4224829" y="1360678"/>
            <a:ext cx="2667410" cy="4197448"/>
            <a:chOff x="4248911" y="1220533"/>
            <a:chExt cx="2626995" cy="4133850"/>
          </a:xfrm>
        </p:grpSpPr>
        <p:sp>
          <p:nvSpPr>
            <p:cNvPr id="22" name="object 18"/>
            <p:cNvSpPr/>
            <p:nvPr/>
          </p:nvSpPr>
          <p:spPr>
            <a:xfrm>
              <a:off x="4645151" y="1225296"/>
              <a:ext cx="2225675" cy="1379220"/>
            </a:xfrm>
            <a:custGeom>
              <a:avLst/>
              <a:gdLst/>
              <a:ahLst/>
              <a:cxnLst/>
              <a:rect l="l" t="t" r="r" b="b"/>
              <a:pathLst>
                <a:path w="2225675" h="1379220">
                  <a:moveTo>
                    <a:pt x="2225421" y="0"/>
                  </a:moveTo>
                  <a:lnTo>
                    <a:pt x="2225421" y="689609"/>
                  </a:lnTo>
                  <a:lnTo>
                    <a:pt x="0" y="689609"/>
                  </a:lnTo>
                  <a:lnTo>
                    <a:pt x="0" y="1379092"/>
                  </a:lnTo>
                </a:path>
              </a:pathLst>
            </a:custGeom>
            <a:ln w="9144">
              <a:solidFill>
                <a:srgbClr val="959595"/>
              </a:solidFill>
            </a:ln>
          </p:spPr>
          <p:txBody>
            <a:bodyPr wrap="square" lIns="0" tIns="0" rIns="0" bIns="0" rtlCol="0"/>
            <a:lstStyle/>
            <a:p>
              <a:endParaRPr sz="2437">
                <a:latin typeface="Arial" panose="020B0604020202020204" pitchFamily="34" charset="0"/>
                <a:cs typeface="Arial" panose="020B0604020202020204" pitchFamily="34" charset="0"/>
              </a:endParaRPr>
            </a:p>
          </p:txBody>
        </p:sp>
        <p:sp>
          <p:nvSpPr>
            <p:cNvPr id="23" name="object 19"/>
            <p:cNvSpPr/>
            <p:nvPr/>
          </p:nvSpPr>
          <p:spPr>
            <a:xfrm>
              <a:off x="4248911" y="5094731"/>
              <a:ext cx="789432" cy="259080"/>
            </a:xfrm>
            <a:prstGeom prst="rect">
              <a:avLst/>
            </a:prstGeom>
            <a:blipFill>
              <a:blip r:embed="rId3" cstate="print"/>
              <a:stretch>
                <a:fillRect/>
              </a:stretch>
            </a:blipFill>
          </p:spPr>
          <p:txBody>
            <a:bodyPr wrap="square" lIns="0" tIns="0" rIns="0" bIns="0" rtlCol="0"/>
            <a:lstStyle/>
            <a:p>
              <a:endParaRPr sz="2437">
                <a:latin typeface="Arial" panose="020B0604020202020204" pitchFamily="34" charset="0"/>
                <a:cs typeface="Arial" panose="020B0604020202020204" pitchFamily="34" charset="0"/>
              </a:endParaRPr>
            </a:p>
          </p:txBody>
        </p:sp>
      </p:grpSp>
      <p:sp>
        <p:nvSpPr>
          <p:cNvPr id="24" name="object 20"/>
          <p:cNvSpPr txBox="1"/>
          <p:nvPr/>
        </p:nvSpPr>
        <p:spPr>
          <a:xfrm>
            <a:off x="4431672" y="5333941"/>
            <a:ext cx="390085" cy="170969"/>
          </a:xfrm>
          <a:prstGeom prst="rect">
            <a:avLst/>
          </a:prstGeom>
        </p:spPr>
        <p:txBody>
          <a:bodyPr vert="horz" wrap="square" lIns="0" tIns="12251" rIns="0" bIns="0" rtlCol="0">
            <a:spAutoFit/>
          </a:bodyPr>
          <a:lstStyle/>
          <a:p>
            <a:pPr marL="12896">
              <a:spcBef>
                <a:spcPts val="96"/>
              </a:spcBef>
            </a:pPr>
            <a:r>
              <a:rPr sz="1015" b="1" spc="-10" dirty="0">
                <a:latin typeface="Arial" panose="020B0604020202020204" pitchFamily="34" charset="0"/>
                <a:cs typeface="Arial" panose="020B0604020202020204" pitchFamily="34" charset="0"/>
              </a:rPr>
              <a:t>SPV</a:t>
            </a:r>
            <a:r>
              <a:rPr sz="1015" b="1" spc="-61" dirty="0">
                <a:latin typeface="Arial" panose="020B0604020202020204" pitchFamily="34" charset="0"/>
                <a:cs typeface="Arial" panose="020B0604020202020204" pitchFamily="34" charset="0"/>
              </a:rPr>
              <a:t> </a:t>
            </a:r>
            <a:r>
              <a:rPr sz="1015" b="1" spc="-5" dirty="0">
                <a:latin typeface="Arial" panose="020B0604020202020204" pitchFamily="34" charset="0"/>
                <a:cs typeface="Arial" panose="020B0604020202020204" pitchFamily="34" charset="0"/>
              </a:rPr>
              <a:t>2</a:t>
            </a:r>
            <a:endParaRPr sz="1015">
              <a:latin typeface="Arial" panose="020B0604020202020204" pitchFamily="34" charset="0"/>
              <a:cs typeface="Arial" panose="020B0604020202020204" pitchFamily="34" charset="0"/>
            </a:endParaRPr>
          </a:p>
        </p:txBody>
      </p:sp>
      <p:grpSp>
        <p:nvGrpSpPr>
          <p:cNvPr id="25" name="object 21"/>
          <p:cNvGrpSpPr/>
          <p:nvPr/>
        </p:nvGrpSpPr>
        <p:grpSpPr>
          <a:xfrm>
            <a:off x="2465382" y="3015092"/>
            <a:ext cx="4981487" cy="2686753"/>
            <a:chOff x="2516123" y="2849879"/>
            <a:chExt cx="4906010" cy="2646045"/>
          </a:xfrm>
        </p:grpSpPr>
        <p:sp>
          <p:nvSpPr>
            <p:cNvPr id="26" name="object 22"/>
            <p:cNvSpPr/>
            <p:nvPr/>
          </p:nvSpPr>
          <p:spPr>
            <a:xfrm>
              <a:off x="2516123" y="2849879"/>
              <a:ext cx="1818005" cy="76200"/>
            </a:xfrm>
            <a:custGeom>
              <a:avLst/>
              <a:gdLst/>
              <a:ahLst/>
              <a:cxnLst/>
              <a:rect l="l" t="t" r="r" b="b"/>
              <a:pathLst>
                <a:path w="1818004" h="76200">
                  <a:moveTo>
                    <a:pt x="76200" y="0"/>
                  </a:moveTo>
                  <a:lnTo>
                    <a:pt x="0" y="38100"/>
                  </a:lnTo>
                  <a:lnTo>
                    <a:pt x="76200" y="76200"/>
                  </a:lnTo>
                  <a:lnTo>
                    <a:pt x="76200" y="44450"/>
                  </a:lnTo>
                  <a:lnTo>
                    <a:pt x="63500" y="44450"/>
                  </a:lnTo>
                  <a:lnTo>
                    <a:pt x="63500" y="31750"/>
                  </a:lnTo>
                  <a:lnTo>
                    <a:pt x="76200" y="31750"/>
                  </a:lnTo>
                  <a:lnTo>
                    <a:pt x="76200" y="0"/>
                  </a:lnTo>
                  <a:close/>
                </a:path>
                <a:path w="1818004" h="76200">
                  <a:moveTo>
                    <a:pt x="1741677" y="0"/>
                  </a:moveTo>
                  <a:lnTo>
                    <a:pt x="1741677" y="76200"/>
                  </a:lnTo>
                  <a:lnTo>
                    <a:pt x="1805177" y="44450"/>
                  </a:lnTo>
                  <a:lnTo>
                    <a:pt x="1754377" y="44450"/>
                  </a:lnTo>
                  <a:lnTo>
                    <a:pt x="1754377" y="31750"/>
                  </a:lnTo>
                  <a:lnTo>
                    <a:pt x="1805177" y="31750"/>
                  </a:lnTo>
                  <a:lnTo>
                    <a:pt x="1741677" y="0"/>
                  </a:lnTo>
                  <a:close/>
                </a:path>
                <a:path w="1818004" h="76200">
                  <a:moveTo>
                    <a:pt x="76200" y="31750"/>
                  </a:moveTo>
                  <a:lnTo>
                    <a:pt x="63500" y="31750"/>
                  </a:lnTo>
                  <a:lnTo>
                    <a:pt x="63500" y="44450"/>
                  </a:lnTo>
                  <a:lnTo>
                    <a:pt x="76200" y="44450"/>
                  </a:lnTo>
                  <a:lnTo>
                    <a:pt x="76200" y="31750"/>
                  </a:lnTo>
                  <a:close/>
                </a:path>
                <a:path w="1818004" h="76200">
                  <a:moveTo>
                    <a:pt x="908938" y="31750"/>
                  </a:moveTo>
                  <a:lnTo>
                    <a:pt x="76200" y="31750"/>
                  </a:lnTo>
                  <a:lnTo>
                    <a:pt x="76200" y="44450"/>
                  </a:lnTo>
                  <a:lnTo>
                    <a:pt x="902588" y="44450"/>
                  </a:lnTo>
                  <a:lnTo>
                    <a:pt x="902588" y="38100"/>
                  </a:lnTo>
                  <a:lnTo>
                    <a:pt x="915288" y="38100"/>
                  </a:lnTo>
                  <a:lnTo>
                    <a:pt x="908938" y="31750"/>
                  </a:lnTo>
                  <a:close/>
                </a:path>
                <a:path w="1818004" h="76200">
                  <a:moveTo>
                    <a:pt x="902588" y="38100"/>
                  </a:moveTo>
                  <a:lnTo>
                    <a:pt x="902588" y="44450"/>
                  </a:lnTo>
                  <a:lnTo>
                    <a:pt x="908938" y="44450"/>
                  </a:lnTo>
                  <a:lnTo>
                    <a:pt x="902588" y="38100"/>
                  </a:lnTo>
                  <a:close/>
                </a:path>
                <a:path w="1818004" h="76200">
                  <a:moveTo>
                    <a:pt x="1741677" y="31750"/>
                  </a:moveTo>
                  <a:lnTo>
                    <a:pt x="915288" y="31750"/>
                  </a:lnTo>
                  <a:lnTo>
                    <a:pt x="915288" y="38100"/>
                  </a:lnTo>
                  <a:lnTo>
                    <a:pt x="902588" y="38100"/>
                  </a:lnTo>
                  <a:lnTo>
                    <a:pt x="908938" y="44450"/>
                  </a:lnTo>
                  <a:lnTo>
                    <a:pt x="1741677" y="44450"/>
                  </a:lnTo>
                  <a:lnTo>
                    <a:pt x="1741677" y="31750"/>
                  </a:lnTo>
                  <a:close/>
                </a:path>
                <a:path w="1818004" h="76200">
                  <a:moveTo>
                    <a:pt x="1805177" y="31750"/>
                  </a:moveTo>
                  <a:lnTo>
                    <a:pt x="1754377" y="31750"/>
                  </a:lnTo>
                  <a:lnTo>
                    <a:pt x="1754377" y="44450"/>
                  </a:lnTo>
                  <a:lnTo>
                    <a:pt x="1805177" y="44450"/>
                  </a:lnTo>
                  <a:lnTo>
                    <a:pt x="1817877" y="38100"/>
                  </a:lnTo>
                  <a:lnTo>
                    <a:pt x="1805177" y="31750"/>
                  </a:lnTo>
                  <a:close/>
                </a:path>
                <a:path w="1818004" h="76200">
                  <a:moveTo>
                    <a:pt x="915288" y="31750"/>
                  </a:moveTo>
                  <a:lnTo>
                    <a:pt x="908938" y="31750"/>
                  </a:lnTo>
                  <a:lnTo>
                    <a:pt x="915288" y="38100"/>
                  </a:lnTo>
                  <a:lnTo>
                    <a:pt x="915288" y="31750"/>
                  </a:lnTo>
                  <a:close/>
                </a:path>
              </a:pathLst>
            </a:custGeom>
            <a:solidFill>
              <a:srgbClr val="959595"/>
            </a:solidFill>
          </p:spPr>
          <p:txBody>
            <a:bodyPr wrap="square" lIns="0" tIns="0" rIns="0" bIns="0" rtlCol="0"/>
            <a:lstStyle/>
            <a:p>
              <a:endParaRPr sz="2437">
                <a:latin typeface="Arial" panose="020B0604020202020204" pitchFamily="34" charset="0"/>
                <a:cs typeface="Arial" panose="020B0604020202020204" pitchFamily="34" charset="0"/>
              </a:endParaRPr>
            </a:p>
          </p:txBody>
        </p:sp>
        <p:sp>
          <p:nvSpPr>
            <p:cNvPr id="27" name="object 23"/>
            <p:cNvSpPr/>
            <p:nvPr/>
          </p:nvSpPr>
          <p:spPr>
            <a:xfrm>
              <a:off x="3181349" y="4754117"/>
              <a:ext cx="2940050" cy="728980"/>
            </a:xfrm>
            <a:custGeom>
              <a:avLst/>
              <a:gdLst/>
              <a:ahLst/>
              <a:cxnLst/>
              <a:rect l="l" t="t" r="r" b="b"/>
              <a:pathLst>
                <a:path w="2940050" h="728979">
                  <a:moveTo>
                    <a:pt x="0" y="728471"/>
                  </a:moveTo>
                  <a:lnTo>
                    <a:pt x="2939796" y="728471"/>
                  </a:lnTo>
                  <a:lnTo>
                    <a:pt x="2939796" y="0"/>
                  </a:lnTo>
                  <a:lnTo>
                    <a:pt x="0" y="0"/>
                  </a:lnTo>
                  <a:lnTo>
                    <a:pt x="0" y="728471"/>
                  </a:lnTo>
                  <a:close/>
                </a:path>
              </a:pathLst>
            </a:custGeom>
            <a:ln w="25908">
              <a:solidFill>
                <a:srgbClr val="BB4646"/>
              </a:solidFill>
              <a:prstDash val="lgDash"/>
            </a:ln>
          </p:spPr>
          <p:txBody>
            <a:bodyPr wrap="square" lIns="0" tIns="0" rIns="0" bIns="0" rtlCol="0"/>
            <a:lstStyle/>
            <a:p>
              <a:endParaRPr sz="2437">
                <a:latin typeface="Arial" panose="020B0604020202020204" pitchFamily="34" charset="0"/>
                <a:cs typeface="Arial" panose="020B0604020202020204" pitchFamily="34" charset="0"/>
              </a:endParaRPr>
            </a:p>
          </p:txBody>
        </p:sp>
        <p:sp>
          <p:nvSpPr>
            <p:cNvPr id="28" name="object 24"/>
            <p:cNvSpPr/>
            <p:nvPr/>
          </p:nvSpPr>
          <p:spPr>
            <a:xfrm>
              <a:off x="4607052" y="2849879"/>
              <a:ext cx="2814955" cy="1929130"/>
            </a:xfrm>
            <a:custGeom>
              <a:avLst/>
              <a:gdLst/>
              <a:ahLst/>
              <a:cxnLst/>
              <a:rect l="l" t="t" r="r" b="b"/>
              <a:pathLst>
                <a:path w="2814954" h="1929129">
                  <a:moveTo>
                    <a:pt x="76200" y="1852803"/>
                  </a:moveTo>
                  <a:lnTo>
                    <a:pt x="44450" y="1852803"/>
                  </a:lnTo>
                  <a:lnTo>
                    <a:pt x="44450" y="183896"/>
                  </a:lnTo>
                  <a:lnTo>
                    <a:pt x="44450" y="177546"/>
                  </a:lnTo>
                  <a:lnTo>
                    <a:pt x="44450" y="171196"/>
                  </a:lnTo>
                  <a:lnTo>
                    <a:pt x="31750" y="171196"/>
                  </a:lnTo>
                  <a:lnTo>
                    <a:pt x="31750" y="177546"/>
                  </a:lnTo>
                  <a:lnTo>
                    <a:pt x="31750" y="1852803"/>
                  </a:lnTo>
                  <a:lnTo>
                    <a:pt x="0" y="1852803"/>
                  </a:lnTo>
                  <a:lnTo>
                    <a:pt x="38100" y="1929003"/>
                  </a:lnTo>
                  <a:lnTo>
                    <a:pt x="69850" y="1865503"/>
                  </a:lnTo>
                  <a:lnTo>
                    <a:pt x="76200" y="1852803"/>
                  </a:lnTo>
                  <a:close/>
                </a:path>
                <a:path w="2814954" h="1929129">
                  <a:moveTo>
                    <a:pt x="2814828" y="38100"/>
                  </a:moveTo>
                  <a:lnTo>
                    <a:pt x="2802128" y="31750"/>
                  </a:lnTo>
                  <a:lnTo>
                    <a:pt x="2738628" y="0"/>
                  </a:lnTo>
                  <a:lnTo>
                    <a:pt x="2738628" y="31750"/>
                  </a:lnTo>
                  <a:lnTo>
                    <a:pt x="1595120" y="31750"/>
                  </a:lnTo>
                  <a:lnTo>
                    <a:pt x="1588770" y="31750"/>
                  </a:lnTo>
                  <a:lnTo>
                    <a:pt x="438912" y="31750"/>
                  </a:lnTo>
                  <a:lnTo>
                    <a:pt x="438912" y="0"/>
                  </a:lnTo>
                  <a:lnTo>
                    <a:pt x="362712" y="38100"/>
                  </a:lnTo>
                  <a:lnTo>
                    <a:pt x="438912" y="76200"/>
                  </a:lnTo>
                  <a:lnTo>
                    <a:pt x="438912" y="44450"/>
                  </a:lnTo>
                  <a:lnTo>
                    <a:pt x="1582420" y="44450"/>
                  </a:lnTo>
                  <a:lnTo>
                    <a:pt x="1588770" y="44450"/>
                  </a:lnTo>
                  <a:lnTo>
                    <a:pt x="2738628" y="44450"/>
                  </a:lnTo>
                  <a:lnTo>
                    <a:pt x="2738628" y="76200"/>
                  </a:lnTo>
                  <a:lnTo>
                    <a:pt x="2802128" y="44450"/>
                  </a:lnTo>
                  <a:lnTo>
                    <a:pt x="2814828" y="38100"/>
                  </a:lnTo>
                  <a:close/>
                </a:path>
              </a:pathLst>
            </a:custGeom>
            <a:solidFill>
              <a:srgbClr val="959595"/>
            </a:solidFill>
          </p:spPr>
          <p:txBody>
            <a:bodyPr wrap="square" lIns="0" tIns="0" rIns="0" bIns="0" rtlCol="0"/>
            <a:lstStyle/>
            <a:p>
              <a:endParaRPr sz="2437">
                <a:latin typeface="Arial" panose="020B0604020202020204" pitchFamily="34" charset="0"/>
                <a:cs typeface="Arial" panose="020B0604020202020204" pitchFamily="34" charset="0"/>
              </a:endParaRPr>
            </a:p>
          </p:txBody>
        </p:sp>
      </p:grpSp>
      <p:sp>
        <p:nvSpPr>
          <p:cNvPr id="29" name="object 25"/>
          <p:cNvSpPr txBox="1"/>
          <p:nvPr/>
        </p:nvSpPr>
        <p:spPr>
          <a:xfrm>
            <a:off x="5508049" y="2841520"/>
            <a:ext cx="1386254" cy="170969"/>
          </a:xfrm>
          <a:prstGeom prst="rect">
            <a:avLst/>
          </a:prstGeom>
        </p:spPr>
        <p:txBody>
          <a:bodyPr vert="horz" wrap="square" lIns="0" tIns="12251" rIns="0" bIns="0" rtlCol="0">
            <a:spAutoFit/>
          </a:bodyPr>
          <a:lstStyle/>
          <a:p>
            <a:pPr marL="12896">
              <a:spcBef>
                <a:spcPts val="96"/>
              </a:spcBef>
            </a:pPr>
            <a:r>
              <a:rPr sz="1015" spc="-5" dirty="0">
                <a:latin typeface="Arial" panose="020B0604020202020204" pitchFamily="34" charset="0"/>
                <a:cs typeface="Arial" panose="020B0604020202020204" pitchFamily="34" charset="0"/>
              </a:rPr>
              <a:t>Asset Management</a:t>
            </a:r>
            <a:r>
              <a:rPr sz="1015" spc="-86" dirty="0">
                <a:latin typeface="Arial" panose="020B0604020202020204" pitchFamily="34" charset="0"/>
                <a:cs typeface="Arial" panose="020B0604020202020204" pitchFamily="34" charset="0"/>
              </a:rPr>
              <a:t> </a:t>
            </a:r>
            <a:r>
              <a:rPr sz="1015" spc="-5" dirty="0">
                <a:latin typeface="Arial" panose="020B0604020202020204" pitchFamily="34" charset="0"/>
                <a:cs typeface="Arial" panose="020B0604020202020204" pitchFamily="34" charset="0"/>
              </a:rPr>
              <a:t>Fee</a:t>
            </a:r>
            <a:endParaRPr sz="1015">
              <a:latin typeface="Arial" panose="020B0604020202020204" pitchFamily="34" charset="0"/>
              <a:cs typeface="Arial" panose="020B0604020202020204" pitchFamily="34" charset="0"/>
            </a:endParaRPr>
          </a:p>
        </p:txBody>
      </p:sp>
      <p:sp>
        <p:nvSpPr>
          <p:cNvPr id="30" name="object 26"/>
          <p:cNvSpPr/>
          <p:nvPr/>
        </p:nvSpPr>
        <p:spPr>
          <a:xfrm>
            <a:off x="3593471" y="5093570"/>
            <a:ext cx="2070999" cy="208905"/>
          </a:xfrm>
          <a:custGeom>
            <a:avLst/>
            <a:gdLst/>
            <a:ahLst/>
            <a:cxnLst/>
            <a:rect l="l" t="t" r="r" b="b"/>
            <a:pathLst>
              <a:path w="2039620" h="205739">
                <a:moveTo>
                  <a:pt x="31750" y="129031"/>
                </a:moveTo>
                <a:lnTo>
                  <a:pt x="0" y="129031"/>
                </a:lnTo>
                <a:lnTo>
                  <a:pt x="38100" y="205231"/>
                </a:lnTo>
                <a:lnTo>
                  <a:pt x="69850" y="141731"/>
                </a:lnTo>
                <a:lnTo>
                  <a:pt x="31750" y="141731"/>
                </a:lnTo>
                <a:lnTo>
                  <a:pt x="31750" y="129031"/>
                </a:lnTo>
                <a:close/>
              </a:path>
              <a:path w="2039620" h="205739">
                <a:moveTo>
                  <a:pt x="1994662" y="115569"/>
                </a:moveTo>
                <a:lnTo>
                  <a:pt x="1962912" y="115569"/>
                </a:lnTo>
                <a:lnTo>
                  <a:pt x="2001012" y="191769"/>
                </a:lnTo>
                <a:lnTo>
                  <a:pt x="2032762" y="128269"/>
                </a:lnTo>
                <a:lnTo>
                  <a:pt x="1994662" y="128269"/>
                </a:lnTo>
                <a:lnTo>
                  <a:pt x="1994662" y="115569"/>
                </a:lnTo>
                <a:close/>
              </a:path>
              <a:path w="2039620" h="205739">
                <a:moveTo>
                  <a:pt x="2007362" y="0"/>
                </a:moveTo>
                <a:lnTo>
                  <a:pt x="31750" y="0"/>
                </a:lnTo>
                <a:lnTo>
                  <a:pt x="31750" y="141731"/>
                </a:lnTo>
                <a:lnTo>
                  <a:pt x="44450" y="141731"/>
                </a:lnTo>
                <a:lnTo>
                  <a:pt x="44450" y="12699"/>
                </a:lnTo>
                <a:lnTo>
                  <a:pt x="38100" y="12699"/>
                </a:lnTo>
                <a:lnTo>
                  <a:pt x="44450" y="6349"/>
                </a:lnTo>
                <a:lnTo>
                  <a:pt x="2007362" y="6349"/>
                </a:lnTo>
                <a:lnTo>
                  <a:pt x="2007362" y="0"/>
                </a:lnTo>
                <a:close/>
              </a:path>
              <a:path w="2039620" h="205739">
                <a:moveTo>
                  <a:pt x="76200" y="129031"/>
                </a:moveTo>
                <a:lnTo>
                  <a:pt x="44450" y="129031"/>
                </a:lnTo>
                <a:lnTo>
                  <a:pt x="44450" y="141731"/>
                </a:lnTo>
                <a:lnTo>
                  <a:pt x="69850" y="141731"/>
                </a:lnTo>
                <a:lnTo>
                  <a:pt x="76200" y="129031"/>
                </a:lnTo>
                <a:close/>
              </a:path>
              <a:path w="2039620" h="205739">
                <a:moveTo>
                  <a:pt x="1994662" y="6349"/>
                </a:moveTo>
                <a:lnTo>
                  <a:pt x="1994662" y="128269"/>
                </a:lnTo>
                <a:lnTo>
                  <a:pt x="2007362" y="128269"/>
                </a:lnTo>
                <a:lnTo>
                  <a:pt x="2007362" y="12699"/>
                </a:lnTo>
                <a:lnTo>
                  <a:pt x="2001012" y="12699"/>
                </a:lnTo>
                <a:lnTo>
                  <a:pt x="1994662" y="6349"/>
                </a:lnTo>
                <a:close/>
              </a:path>
              <a:path w="2039620" h="205739">
                <a:moveTo>
                  <a:pt x="2039112" y="115569"/>
                </a:moveTo>
                <a:lnTo>
                  <a:pt x="2007362" y="115569"/>
                </a:lnTo>
                <a:lnTo>
                  <a:pt x="2007362" y="128269"/>
                </a:lnTo>
                <a:lnTo>
                  <a:pt x="2032762" y="128269"/>
                </a:lnTo>
                <a:lnTo>
                  <a:pt x="2039112" y="115569"/>
                </a:lnTo>
                <a:close/>
              </a:path>
              <a:path w="2039620" h="205739">
                <a:moveTo>
                  <a:pt x="44450" y="6349"/>
                </a:moveTo>
                <a:lnTo>
                  <a:pt x="38100" y="12699"/>
                </a:lnTo>
                <a:lnTo>
                  <a:pt x="44450" y="12699"/>
                </a:lnTo>
                <a:lnTo>
                  <a:pt x="44450" y="6349"/>
                </a:lnTo>
                <a:close/>
              </a:path>
              <a:path w="2039620" h="205739">
                <a:moveTo>
                  <a:pt x="1994662" y="6349"/>
                </a:moveTo>
                <a:lnTo>
                  <a:pt x="44450" y="6349"/>
                </a:lnTo>
                <a:lnTo>
                  <a:pt x="44450" y="12699"/>
                </a:lnTo>
                <a:lnTo>
                  <a:pt x="1994662" y="12699"/>
                </a:lnTo>
                <a:lnTo>
                  <a:pt x="1994662" y="6349"/>
                </a:lnTo>
                <a:close/>
              </a:path>
              <a:path w="2039620" h="205739">
                <a:moveTo>
                  <a:pt x="2007362" y="6349"/>
                </a:moveTo>
                <a:lnTo>
                  <a:pt x="1994662" y="6349"/>
                </a:lnTo>
                <a:lnTo>
                  <a:pt x="2001012" y="12699"/>
                </a:lnTo>
                <a:lnTo>
                  <a:pt x="2007362" y="12699"/>
                </a:lnTo>
                <a:lnTo>
                  <a:pt x="2007362" y="6349"/>
                </a:lnTo>
                <a:close/>
              </a:path>
            </a:pathLst>
          </a:custGeom>
          <a:solidFill>
            <a:srgbClr val="959595"/>
          </a:solidFill>
        </p:spPr>
        <p:txBody>
          <a:bodyPr wrap="square" lIns="0" tIns="0" rIns="0" bIns="0" rtlCol="0"/>
          <a:lstStyle/>
          <a:p>
            <a:endParaRPr sz="2437">
              <a:latin typeface="Arial" panose="020B0604020202020204" pitchFamily="34" charset="0"/>
              <a:cs typeface="Arial" panose="020B0604020202020204" pitchFamily="34" charset="0"/>
            </a:endParaRPr>
          </a:p>
        </p:txBody>
      </p:sp>
      <p:sp>
        <p:nvSpPr>
          <p:cNvPr id="31" name="object 27"/>
          <p:cNvSpPr txBox="1"/>
          <p:nvPr/>
        </p:nvSpPr>
        <p:spPr>
          <a:xfrm>
            <a:off x="6370621" y="5114203"/>
            <a:ext cx="903965" cy="170969"/>
          </a:xfrm>
          <a:prstGeom prst="rect">
            <a:avLst/>
          </a:prstGeom>
        </p:spPr>
        <p:txBody>
          <a:bodyPr vert="horz" wrap="square" lIns="0" tIns="12251" rIns="0" bIns="0" rtlCol="0">
            <a:spAutoFit/>
          </a:bodyPr>
          <a:lstStyle/>
          <a:p>
            <a:pPr marL="12896">
              <a:spcBef>
                <a:spcPts val="96"/>
              </a:spcBef>
            </a:pPr>
            <a:r>
              <a:rPr sz="1015" spc="-5" dirty="0">
                <a:latin typeface="Arial" panose="020B0604020202020204" pitchFamily="34" charset="0"/>
                <a:cs typeface="Arial" panose="020B0604020202020204" pitchFamily="34" charset="0"/>
              </a:rPr>
              <a:t>O&amp;M</a:t>
            </a:r>
            <a:r>
              <a:rPr sz="1015" spc="-61" dirty="0">
                <a:latin typeface="Arial" panose="020B0604020202020204" pitchFamily="34" charset="0"/>
                <a:cs typeface="Arial" panose="020B0604020202020204" pitchFamily="34" charset="0"/>
              </a:rPr>
              <a:t> </a:t>
            </a:r>
            <a:r>
              <a:rPr sz="1015" spc="-5" dirty="0">
                <a:latin typeface="Arial" panose="020B0604020202020204" pitchFamily="34" charset="0"/>
                <a:cs typeface="Arial" panose="020B0604020202020204" pitchFamily="34" charset="0"/>
              </a:rPr>
              <a:t>Contracts</a:t>
            </a:r>
            <a:endParaRPr sz="1015">
              <a:latin typeface="Arial" panose="020B0604020202020204" pitchFamily="34" charset="0"/>
              <a:cs typeface="Arial" panose="020B0604020202020204" pitchFamily="34" charset="0"/>
            </a:endParaRPr>
          </a:p>
        </p:txBody>
      </p:sp>
      <p:sp>
        <p:nvSpPr>
          <p:cNvPr id="32" name="object 28"/>
          <p:cNvSpPr/>
          <p:nvPr/>
        </p:nvSpPr>
        <p:spPr>
          <a:xfrm>
            <a:off x="3143164" y="5966072"/>
            <a:ext cx="1968480" cy="297239"/>
          </a:xfrm>
          <a:custGeom>
            <a:avLst/>
            <a:gdLst/>
            <a:ahLst/>
            <a:cxnLst/>
            <a:rect l="l" t="t" r="r" b="b"/>
            <a:pathLst>
              <a:path w="1938654" h="292735">
                <a:moveTo>
                  <a:pt x="0" y="48767"/>
                </a:moveTo>
                <a:lnTo>
                  <a:pt x="3833" y="29784"/>
                </a:lnTo>
                <a:lnTo>
                  <a:pt x="14287" y="14282"/>
                </a:lnTo>
                <a:lnTo>
                  <a:pt x="29789" y="3832"/>
                </a:lnTo>
                <a:lnTo>
                  <a:pt x="48768" y="0"/>
                </a:lnTo>
                <a:lnTo>
                  <a:pt x="903731" y="0"/>
                </a:lnTo>
                <a:lnTo>
                  <a:pt x="922710" y="3832"/>
                </a:lnTo>
                <a:lnTo>
                  <a:pt x="938212" y="14282"/>
                </a:lnTo>
                <a:lnTo>
                  <a:pt x="948666" y="29784"/>
                </a:lnTo>
                <a:lnTo>
                  <a:pt x="952500" y="48767"/>
                </a:lnTo>
                <a:lnTo>
                  <a:pt x="952500" y="243839"/>
                </a:lnTo>
                <a:lnTo>
                  <a:pt x="948666" y="262823"/>
                </a:lnTo>
                <a:lnTo>
                  <a:pt x="938212" y="278325"/>
                </a:lnTo>
                <a:lnTo>
                  <a:pt x="922710" y="288775"/>
                </a:lnTo>
                <a:lnTo>
                  <a:pt x="903731" y="292607"/>
                </a:lnTo>
                <a:lnTo>
                  <a:pt x="48768" y="292607"/>
                </a:lnTo>
                <a:lnTo>
                  <a:pt x="29789" y="288775"/>
                </a:lnTo>
                <a:lnTo>
                  <a:pt x="14287" y="278325"/>
                </a:lnTo>
                <a:lnTo>
                  <a:pt x="3833" y="262823"/>
                </a:lnTo>
                <a:lnTo>
                  <a:pt x="0" y="243839"/>
                </a:lnTo>
                <a:lnTo>
                  <a:pt x="0" y="48767"/>
                </a:lnTo>
                <a:close/>
              </a:path>
              <a:path w="1938654" h="292735">
                <a:moveTo>
                  <a:pt x="987551" y="48767"/>
                </a:moveTo>
                <a:lnTo>
                  <a:pt x="991385" y="29784"/>
                </a:lnTo>
                <a:lnTo>
                  <a:pt x="1001839" y="14282"/>
                </a:lnTo>
                <a:lnTo>
                  <a:pt x="1017341" y="3832"/>
                </a:lnTo>
                <a:lnTo>
                  <a:pt x="1036319" y="0"/>
                </a:lnTo>
                <a:lnTo>
                  <a:pt x="1889760" y="0"/>
                </a:lnTo>
                <a:lnTo>
                  <a:pt x="1908738" y="3832"/>
                </a:lnTo>
                <a:lnTo>
                  <a:pt x="1924240" y="14282"/>
                </a:lnTo>
                <a:lnTo>
                  <a:pt x="1934694" y="29784"/>
                </a:lnTo>
                <a:lnTo>
                  <a:pt x="1938527" y="48767"/>
                </a:lnTo>
                <a:lnTo>
                  <a:pt x="1938527" y="243839"/>
                </a:lnTo>
                <a:lnTo>
                  <a:pt x="1934694" y="262823"/>
                </a:lnTo>
                <a:lnTo>
                  <a:pt x="1924240" y="278325"/>
                </a:lnTo>
                <a:lnTo>
                  <a:pt x="1908738" y="288775"/>
                </a:lnTo>
                <a:lnTo>
                  <a:pt x="1889760" y="292607"/>
                </a:lnTo>
                <a:lnTo>
                  <a:pt x="1036319" y="292607"/>
                </a:lnTo>
                <a:lnTo>
                  <a:pt x="1017341" y="288775"/>
                </a:lnTo>
                <a:lnTo>
                  <a:pt x="1001839" y="278325"/>
                </a:lnTo>
                <a:lnTo>
                  <a:pt x="991385" y="262823"/>
                </a:lnTo>
                <a:lnTo>
                  <a:pt x="987551" y="243839"/>
                </a:lnTo>
                <a:lnTo>
                  <a:pt x="987551" y="48767"/>
                </a:lnTo>
                <a:close/>
              </a:path>
            </a:pathLst>
          </a:custGeom>
          <a:ln w="3175">
            <a:solidFill>
              <a:srgbClr val="959595"/>
            </a:solidFill>
          </a:ln>
        </p:spPr>
        <p:txBody>
          <a:bodyPr wrap="square" lIns="0" tIns="0" rIns="0" bIns="0" rtlCol="0"/>
          <a:lstStyle/>
          <a:p>
            <a:endParaRPr sz="2437">
              <a:latin typeface="Arial" panose="020B0604020202020204" pitchFamily="34" charset="0"/>
              <a:cs typeface="Arial" panose="020B0604020202020204" pitchFamily="34" charset="0"/>
            </a:endParaRPr>
          </a:p>
        </p:txBody>
      </p:sp>
      <p:sp>
        <p:nvSpPr>
          <p:cNvPr id="33" name="object 29"/>
          <p:cNvSpPr txBox="1"/>
          <p:nvPr/>
        </p:nvSpPr>
        <p:spPr>
          <a:xfrm>
            <a:off x="226331" y="6022811"/>
            <a:ext cx="4623640" cy="168567"/>
          </a:xfrm>
          <a:prstGeom prst="rect">
            <a:avLst/>
          </a:prstGeom>
        </p:spPr>
        <p:txBody>
          <a:bodyPr vert="horz" wrap="square" lIns="0" tIns="12251" rIns="0" bIns="0" rtlCol="0">
            <a:spAutoFit/>
          </a:bodyPr>
          <a:lstStyle/>
          <a:p>
            <a:pPr marR="5158" algn="r">
              <a:spcBef>
                <a:spcPts val="96"/>
              </a:spcBef>
              <a:tabLst>
                <a:tab pos="1001342" algn="l"/>
              </a:tabLst>
            </a:pPr>
            <a:r>
              <a:rPr sz="1015" b="1" spc="-41" dirty="0">
                <a:latin typeface="Arial" panose="020B0604020202020204" pitchFamily="34" charset="0"/>
                <a:cs typeface="Arial" panose="020B0604020202020204" pitchFamily="34" charset="0"/>
              </a:rPr>
              <a:t>A</a:t>
            </a:r>
            <a:r>
              <a:rPr sz="1015" b="1" spc="-5" dirty="0">
                <a:latin typeface="Arial" panose="020B0604020202020204" pitchFamily="34" charset="0"/>
                <a:cs typeface="Arial" panose="020B0604020202020204" pitchFamily="34" charset="0"/>
              </a:rPr>
              <a:t>s</a:t>
            </a:r>
            <a:r>
              <a:rPr sz="1015" b="1" spc="-10" dirty="0">
                <a:latin typeface="Arial" panose="020B0604020202020204" pitchFamily="34" charset="0"/>
                <a:cs typeface="Arial" panose="020B0604020202020204" pitchFamily="34" charset="0"/>
              </a:rPr>
              <a:t>s</a:t>
            </a:r>
            <a:r>
              <a:rPr sz="1015" b="1" spc="-5" dirty="0">
                <a:latin typeface="Arial" panose="020B0604020202020204" pitchFamily="34" charset="0"/>
                <a:cs typeface="Arial" panose="020B0604020202020204" pitchFamily="34" charset="0"/>
              </a:rPr>
              <a:t>ets</a:t>
            </a:r>
            <a:r>
              <a:rPr sz="1015" b="1" dirty="0">
                <a:latin typeface="Arial" panose="020B0604020202020204" pitchFamily="34" charset="0"/>
                <a:cs typeface="Arial" panose="020B0604020202020204" pitchFamily="34" charset="0"/>
              </a:rPr>
              <a:t>	</a:t>
            </a:r>
            <a:r>
              <a:rPr sz="1015" b="1" spc="-41" dirty="0">
                <a:latin typeface="Arial" panose="020B0604020202020204" pitchFamily="34" charset="0"/>
                <a:cs typeface="Arial" panose="020B0604020202020204" pitchFamily="34" charset="0"/>
              </a:rPr>
              <a:t>A</a:t>
            </a:r>
            <a:r>
              <a:rPr sz="1015" b="1" spc="-5" dirty="0">
                <a:latin typeface="Arial" panose="020B0604020202020204" pitchFamily="34" charset="0"/>
                <a:cs typeface="Arial" panose="020B0604020202020204" pitchFamily="34" charset="0"/>
              </a:rPr>
              <a:t>s</a:t>
            </a:r>
            <a:r>
              <a:rPr sz="1015" b="1" spc="-10" dirty="0">
                <a:latin typeface="Arial" panose="020B0604020202020204" pitchFamily="34" charset="0"/>
                <a:cs typeface="Arial" panose="020B0604020202020204" pitchFamily="34" charset="0"/>
              </a:rPr>
              <a:t>s</a:t>
            </a:r>
            <a:r>
              <a:rPr sz="1015" b="1" spc="-5" dirty="0">
                <a:latin typeface="Arial" panose="020B0604020202020204" pitchFamily="34" charset="0"/>
                <a:cs typeface="Arial" panose="020B0604020202020204" pitchFamily="34" charset="0"/>
              </a:rPr>
              <a:t>ets</a:t>
            </a:r>
            <a:endParaRPr sz="1015" dirty="0">
              <a:latin typeface="Arial" panose="020B0604020202020204" pitchFamily="34" charset="0"/>
              <a:cs typeface="Arial" panose="020B0604020202020204" pitchFamily="34" charset="0"/>
            </a:endParaRPr>
          </a:p>
        </p:txBody>
      </p:sp>
      <p:sp>
        <p:nvSpPr>
          <p:cNvPr id="34" name="object 30"/>
          <p:cNvSpPr/>
          <p:nvPr/>
        </p:nvSpPr>
        <p:spPr>
          <a:xfrm>
            <a:off x="5148654" y="5966072"/>
            <a:ext cx="967154" cy="297239"/>
          </a:xfrm>
          <a:custGeom>
            <a:avLst/>
            <a:gdLst/>
            <a:ahLst/>
            <a:cxnLst/>
            <a:rect l="l" t="t" r="r" b="b"/>
            <a:pathLst>
              <a:path w="952500" h="292735">
                <a:moveTo>
                  <a:pt x="0" y="48767"/>
                </a:moveTo>
                <a:lnTo>
                  <a:pt x="3833" y="29784"/>
                </a:lnTo>
                <a:lnTo>
                  <a:pt x="14287" y="14282"/>
                </a:lnTo>
                <a:lnTo>
                  <a:pt x="29789" y="3832"/>
                </a:lnTo>
                <a:lnTo>
                  <a:pt x="48768" y="0"/>
                </a:lnTo>
                <a:lnTo>
                  <a:pt x="903732" y="0"/>
                </a:lnTo>
                <a:lnTo>
                  <a:pt x="922710" y="3832"/>
                </a:lnTo>
                <a:lnTo>
                  <a:pt x="938212" y="14282"/>
                </a:lnTo>
                <a:lnTo>
                  <a:pt x="948666" y="29784"/>
                </a:lnTo>
                <a:lnTo>
                  <a:pt x="952500" y="48767"/>
                </a:lnTo>
                <a:lnTo>
                  <a:pt x="952500" y="243839"/>
                </a:lnTo>
                <a:lnTo>
                  <a:pt x="948666" y="262823"/>
                </a:lnTo>
                <a:lnTo>
                  <a:pt x="938212" y="278325"/>
                </a:lnTo>
                <a:lnTo>
                  <a:pt x="922710" y="288775"/>
                </a:lnTo>
                <a:lnTo>
                  <a:pt x="903732" y="292607"/>
                </a:lnTo>
                <a:lnTo>
                  <a:pt x="48768" y="292607"/>
                </a:lnTo>
                <a:lnTo>
                  <a:pt x="29789" y="288775"/>
                </a:lnTo>
                <a:lnTo>
                  <a:pt x="14287" y="278325"/>
                </a:lnTo>
                <a:lnTo>
                  <a:pt x="3833" y="262823"/>
                </a:lnTo>
                <a:lnTo>
                  <a:pt x="0" y="243839"/>
                </a:lnTo>
                <a:lnTo>
                  <a:pt x="0" y="48767"/>
                </a:lnTo>
                <a:close/>
              </a:path>
            </a:pathLst>
          </a:custGeom>
          <a:ln w="3175">
            <a:solidFill>
              <a:srgbClr val="959595"/>
            </a:solidFill>
          </a:ln>
        </p:spPr>
        <p:txBody>
          <a:bodyPr wrap="square" lIns="0" tIns="0" rIns="0" bIns="0" rtlCol="0"/>
          <a:lstStyle/>
          <a:p>
            <a:endParaRPr sz="2437">
              <a:latin typeface="Arial" panose="020B0604020202020204" pitchFamily="34" charset="0"/>
              <a:cs typeface="Arial" panose="020B0604020202020204" pitchFamily="34" charset="0"/>
            </a:endParaRPr>
          </a:p>
        </p:txBody>
      </p:sp>
      <p:sp>
        <p:nvSpPr>
          <p:cNvPr id="35" name="object 31"/>
          <p:cNvSpPr txBox="1"/>
          <p:nvPr/>
        </p:nvSpPr>
        <p:spPr>
          <a:xfrm>
            <a:off x="5411848" y="6022812"/>
            <a:ext cx="442311" cy="170969"/>
          </a:xfrm>
          <a:prstGeom prst="rect">
            <a:avLst/>
          </a:prstGeom>
        </p:spPr>
        <p:txBody>
          <a:bodyPr vert="horz" wrap="square" lIns="0" tIns="12251" rIns="0" bIns="0" rtlCol="0">
            <a:spAutoFit/>
          </a:bodyPr>
          <a:lstStyle/>
          <a:p>
            <a:pPr marL="12896">
              <a:spcBef>
                <a:spcPts val="96"/>
              </a:spcBef>
            </a:pPr>
            <a:r>
              <a:rPr sz="1015" b="1" spc="-41" dirty="0">
                <a:latin typeface="Arial" panose="020B0604020202020204" pitchFamily="34" charset="0"/>
                <a:cs typeface="Arial" panose="020B0604020202020204" pitchFamily="34" charset="0"/>
              </a:rPr>
              <a:t>A</a:t>
            </a:r>
            <a:r>
              <a:rPr sz="1015" b="1" spc="-5" dirty="0">
                <a:latin typeface="Arial" panose="020B0604020202020204" pitchFamily="34" charset="0"/>
                <a:cs typeface="Arial" panose="020B0604020202020204" pitchFamily="34" charset="0"/>
              </a:rPr>
              <a:t>s</a:t>
            </a:r>
            <a:r>
              <a:rPr sz="1015" b="1" spc="-10" dirty="0">
                <a:latin typeface="Arial" panose="020B0604020202020204" pitchFamily="34" charset="0"/>
                <a:cs typeface="Arial" panose="020B0604020202020204" pitchFamily="34" charset="0"/>
              </a:rPr>
              <a:t>s</a:t>
            </a:r>
            <a:r>
              <a:rPr sz="1015" b="1" spc="-5" dirty="0">
                <a:latin typeface="Arial" panose="020B0604020202020204" pitchFamily="34" charset="0"/>
                <a:cs typeface="Arial" panose="020B0604020202020204" pitchFamily="34" charset="0"/>
              </a:rPr>
              <a:t>ets</a:t>
            </a:r>
            <a:endParaRPr sz="1015">
              <a:latin typeface="Arial" panose="020B0604020202020204" pitchFamily="34" charset="0"/>
              <a:cs typeface="Arial" panose="020B0604020202020204" pitchFamily="34" charset="0"/>
            </a:endParaRPr>
          </a:p>
        </p:txBody>
      </p:sp>
      <p:sp>
        <p:nvSpPr>
          <p:cNvPr id="36" name="object 36"/>
          <p:cNvSpPr txBox="1"/>
          <p:nvPr/>
        </p:nvSpPr>
        <p:spPr>
          <a:xfrm>
            <a:off x="4463522" y="3085115"/>
            <a:ext cx="327543" cy="170969"/>
          </a:xfrm>
          <a:prstGeom prst="rect">
            <a:avLst/>
          </a:prstGeom>
        </p:spPr>
        <p:txBody>
          <a:bodyPr vert="horz" wrap="square" lIns="0" tIns="12251" rIns="0" bIns="0" rtlCol="0">
            <a:spAutoFit/>
          </a:bodyPr>
          <a:lstStyle/>
          <a:p>
            <a:pPr marL="12896">
              <a:spcBef>
                <a:spcPts val="96"/>
              </a:spcBef>
            </a:pPr>
            <a:r>
              <a:rPr sz="1015" b="1" spc="-5" dirty="0">
                <a:solidFill>
                  <a:srgbClr val="FFFFFF"/>
                </a:solidFill>
                <a:latin typeface="Arial" panose="020B0604020202020204" pitchFamily="34" charset="0"/>
                <a:cs typeface="Arial" panose="020B0604020202020204" pitchFamily="34" charset="0"/>
              </a:rPr>
              <a:t>In</a:t>
            </a:r>
            <a:r>
              <a:rPr sz="1015" b="1" spc="5" dirty="0">
                <a:solidFill>
                  <a:srgbClr val="FFFFFF"/>
                </a:solidFill>
                <a:latin typeface="Arial" panose="020B0604020202020204" pitchFamily="34" charset="0"/>
                <a:cs typeface="Arial" panose="020B0604020202020204" pitchFamily="34" charset="0"/>
              </a:rPr>
              <a:t>v</a:t>
            </a:r>
            <a:r>
              <a:rPr sz="1015" b="1" spc="-5" dirty="0">
                <a:solidFill>
                  <a:srgbClr val="FFFFFF"/>
                </a:solidFill>
                <a:latin typeface="Arial" panose="020B0604020202020204" pitchFamily="34" charset="0"/>
                <a:cs typeface="Arial" panose="020B0604020202020204" pitchFamily="34" charset="0"/>
              </a:rPr>
              <a:t>IT</a:t>
            </a:r>
            <a:endParaRPr sz="1015" dirty="0">
              <a:latin typeface="Arial" panose="020B0604020202020204" pitchFamily="34" charset="0"/>
              <a:cs typeface="Arial" panose="020B0604020202020204" pitchFamily="34" charset="0"/>
            </a:endParaRPr>
          </a:p>
        </p:txBody>
      </p:sp>
      <p:grpSp>
        <p:nvGrpSpPr>
          <p:cNvPr id="37" name="object 37"/>
          <p:cNvGrpSpPr/>
          <p:nvPr/>
        </p:nvGrpSpPr>
        <p:grpSpPr>
          <a:xfrm>
            <a:off x="5216742" y="5294481"/>
            <a:ext cx="803382" cy="672494"/>
            <a:chOff x="5225796" y="5094732"/>
            <a:chExt cx="791210" cy="662305"/>
          </a:xfrm>
        </p:grpSpPr>
        <p:sp>
          <p:nvSpPr>
            <p:cNvPr id="38" name="object 38"/>
            <p:cNvSpPr/>
            <p:nvPr/>
          </p:nvSpPr>
          <p:spPr>
            <a:xfrm>
              <a:off x="5597525" y="5311775"/>
              <a:ext cx="76200" cy="445134"/>
            </a:xfrm>
            <a:custGeom>
              <a:avLst/>
              <a:gdLst/>
              <a:ahLst/>
              <a:cxnLst/>
              <a:rect l="l" t="t" r="r" b="b"/>
              <a:pathLst>
                <a:path w="76200" h="445135">
                  <a:moveTo>
                    <a:pt x="31750" y="368884"/>
                  </a:moveTo>
                  <a:lnTo>
                    <a:pt x="0" y="368884"/>
                  </a:lnTo>
                  <a:lnTo>
                    <a:pt x="38100" y="445084"/>
                  </a:lnTo>
                  <a:lnTo>
                    <a:pt x="69850" y="381584"/>
                  </a:lnTo>
                  <a:lnTo>
                    <a:pt x="31750" y="381584"/>
                  </a:lnTo>
                  <a:lnTo>
                    <a:pt x="31750" y="368884"/>
                  </a:lnTo>
                  <a:close/>
                </a:path>
                <a:path w="76200" h="445135">
                  <a:moveTo>
                    <a:pt x="31750" y="6350"/>
                  </a:moveTo>
                  <a:lnTo>
                    <a:pt x="31750" y="381584"/>
                  </a:lnTo>
                  <a:lnTo>
                    <a:pt x="44450" y="381584"/>
                  </a:lnTo>
                  <a:lnTo>
                    <a:pt x="44450" y="12700"/>
                  </a:lnTo>
                  <a:lnTo>
                    <a:pt x="38100" y="12700"/>
                  </a:lnTo>
                  <a:lnTo>
                    <a:pt x="31750" y="6350"/>
                  </a:lnTo>
                  <a:close/>
                </a:path>
                <a:path w="76200" h="445135">
                  <a:moveTo>
                    <a:pt x="76200" y="368884"/>
                  </a:moveTo>
                  <a:lnTo>
                    <a:pt x="44450" y="368884"/>
                  </a:lnTo>
                  <a:lnTo>
                    <a:pt x="44450" y="381584"/>
                  </a:lnTo>
                  <a:lnTo>
                    <a:pt x="69850" y="381584"/>
                  </a:lnTo>
                  <a:lnTo>
                    <a:pt x="76200" y="368884"/>
                  </a:lnTo>
                  <a:close/>
                </a:path>
                <a:path w="76200" h="445135">
                  <a:moveTo>
                    <a:pt x="44450" y="0"/>
                  </a:moveTo>
                  <a:lnTo>
                    <a:pt x="18161" y="0"/>
                  </a:lnTo>
                  <a:lnTo>
                    <a:pt x="18161" y="42037"/>
                  </a:lnTo>
                  <a:lnTo>
                    <a:pt x="30861" y="42037"/>
                  </a:lnTo>
                  <a:lnTo>
                    <a:pt x="30861" y="12700"/>
                  </a:lnTo>
                  <a:lnTo>
                    <a:pt x="24511" y="12700"/>
                  </a:lnTo>
                  <a:lnTo>
                    <a:pt x="30861" y="6350"/>
                  </a:lnTo>
                  <a:lnTo>
                    <a:pt x="44450" y="6350"/>
                  </a:lnTo>
                  <a:lnTo>
                    <a:pt x="44450" y="0"/>
                  </a:lnTo>
                  <a:close/>
                </a:path>
                <a:path w="76200" h="445135">
                  <a:moveTo>
                    <a:pt x="30861" y="6350"/>
                  </a:moveTo>
                  <a:lnTo>
                    <a:pt x="24511" y="12700"/>
                  </a:lnTo>
                  <a:lnTo>
                    <a:pt x="30861" y="12700"/>
                  </a:lnTo>
                  <a:lnTo>
                    <a:pt x="30861" y="6350"/>
                  </a:lnTo>
                  <a:close/>
                </a:path>
                <a:path w="76200" h="445135">
                  <a:moveTo>
                    <a:pt x="31750" y="6350"/>
                  </a:moveTo>
                  <a:lnTo>
                    <a:pt x="30861" y="6350"/>
                  </a:lnTo>
                  <a:lnTo>
                    <a:pt x="30861" y="12700"/>
                  </a:lnTo>
                  <a:lnTo>
                    <a:pt x="31750" y="12700"/>
                  </a:lnTo>
                  <a:lnTo>
                    <a:pt x="31750" y="6350"/>
                  </a:lnTo>
                  <a:close/>
                </a:path>
                <a:path w="76200" h="445135">
                  <a:moveTo>
                    <a:pt x="44450" y="6350"/>
                  </a:moveTo>
                  <a:lnTo>
                    <a:pt x="31750" y="6350"/>
                  </a:lnTo>
                  <a:lnTo>
                    <a:pt x="38100" y="12700"/>
                  </a:lnTo>
                  <a:lnTo>
                    <a:pt x="44450" y="12700"/>
                  </a:lnTo>
                  <a:lnTo>
                    <a:pt x="44450" y="6350"/>
                  </a:lnTo>
                  <a:close/>
                </a:path>
              </a:pathLst>
            </a:custGeom>
            <a:solidFill>
              <a:srgbClr val="959595"/>
            </a:solidFill>
          </p:spPr>
          <p:txBody>
            <a:bodyPr wrap="square" lIns="0" tIns="0" rIns="0" bIns="0" rtlCol="0"/>
            <a:lstStyle/>
            <a:p>
              <a:endParaRPr sz="2437">
                <a:latin typeface="Arial" panose="020B0604020202020204" pitchFamily="34" charset="0"/>
                <a:cs typeface="Arial" panose="020B0604020202020204" pitchFamily="34" charset="0"/>
              </a:endParaRPr>
            </a:p>
          </p:txBody>
        </p:sp>
        <p:sp>
          <p:nvSpPr>
            <p:cNvPr id="39" name="object 39"/>
            <p:cNvSpPr/>
            <p:nvPr/>
          </p:nvSpPr>
          <p:spPr>
            <a:xfrm>
              <a:off x="5225796" y="5094732"/>
              <a:ext cx="790955" cy="259080"/>
            </a:xfrm>
            <a:prstGeom prst="rect">
              <a:avLst/>
            </a:prstGeom>
            <a:blipFill>
              <a:blip r:embed="rId2" cstate="print"/>
              <a:stretch>
                <a:fillRect/>
              </a:stretch>
            </a:blipFill>
          </p:spPr>
          <p:txBody>
            <a:bodyPr wrap="square" lIns="0" tIns="0" rIns="0" bIns="0" rtlCol="0"/>
            <a:lstStyle/>
            <a:p>
              <a:endParaRPr sz="2437">
                <a:latin typeface="Arial" panose="020B0604020202020204" pitchFamily="34" charset="0"/>
                <a:cs typeface="Arial" panose="020B0604020202020204" pitchFamily="34" charset="0"/>
              </a:endParaRPr>
            </a:p>
          </p:txBody>
        </p:sp>
      </p:grpSp>
      <p:sp>
        <p:nvSpPr>
          <p:cNvPr id="40" name="object 40"/>
          <p:cNvSpPr txBox="1"/>
          <p:nvPr/>
        </p:nvSpPr>
        <p:spPr>
          <a:xfrm>
            <a:off x="5424873" y="5333941"/>
            <a:ext cx="390085" cy="170969"/>
          </a:xfrm>
          <a:prstGeom prst="rect">
            <a:avLst/>
          </a:prstGeom>
        </p:spPr>
        <p:txBody>
          <a:bodyPr vert="horz" wrap="square" lIns="0" tIns="12251" rIns="0" bIns="0" rtlCol="0">
            <a:spAutoFit/>
          </a:bodyPr>
          <a:lstStyle/>
          <a:p>
            <a:pPr marL="12896">
              <a:spcBef>
                <a:spcPts val="96"/>
              </a:spcBef>
            </a:pPr>
            <a:r>
              <a:rPr sz="1015" b="1" spc="-10" dirty="0">
                <a:latin typeface="Arial" panose="020B0604020202020204" pitchFamily="34" charset="0"/>
                <a:cs typeface="Arial" panose="020B0604020202020204" pitchFamily="34" charset="0"/>
              </a:rPr>
              <a:t>SPV</a:t>
            </a:r>
            <a:r>
              <a:rPr sz="1015" b="1" spc="-61" dirty="0">
                <a:latin typeface="Arial" panose="020B0604020202020204" pitchFamily="34" charset="0"/>
                <a:cs typeface="Arial" panose="020B0604020202020204" pitchFamily="34" charset="0"/>
              </a:rPr>
              <a:t> </a:t>
            </a:r>
            <a:r>
              <a:rPr sz="1015" b="1" spc="-5" dirty="0">
                <a:latin typeface="Arial" panose="020B0604020202020204" pitchFamily="34" charset="0"/>
                <a:cs typeface="Arial" panose="020B0604020202020204" pitchFamily="34" charset="0"/>
              </a:rPr>
              <a:t>3</a:t>
            </a:r>
            <a:endParaRPr sz="1015">
              <a:latin typeface="Arial" panose="020B0604020202020204" pitchFamily="34" charset="0"/>
              <a:cs typeface="Arial" panose="020B0604020202020204" pitchFamily="34" charset="0"/>
            </a:endParaRPr>
          </a:p>
        </p:txBody>
      </p:sp>
      <p:sp>
        <p:nvSpPr>
          <p:cNvPr id="41" name="object 41"/>
          <p:cNvSpPr txBox="1"/>
          <p:nvPr/>
        </p:nvSpPr>
        <p:spPr>
          <a:xfrm>
            <a:off x="1433623" y="1324791"/>
            <a:ext cx="1272130" cy="477773"/>
          </a:xfrm>
          <a:prstGeom prst="rect">
            <a:avLst/>
          </a:prstGeom>
        </p:spPr>
        <p:txBody>
          <a:bodyPr vert="horz" wrap="square" lIns="0" tIns="83820" rIns="0" bIns="0" rtlCol="0">
            <a:spAutoFit/>
          </a:bodyPr>
          <a:lstStyle/>
          <a:p>
            <a:pPr marL="187631" indent="-175380">
              <a:spcBef>
                <a:spcPts val="660"/>
              </a:spcBef>
              <a:buClr>
                <a:srgbClr val="FF0000"/>
              </a:buClr>
              <a:buFont typeface="Wingdings"/>
              <a:buChar char=""/>
              <a:tabLst>
                <a:tab pos="188275" algn="l"/>
              </a:tabLst>
            </a:pPr>
            <a:r>
              <a:rPr sz="1015" spc="-5" dirty="0">
                <a:latin typeface="Arial" panose="020B0604020202020204" pitchFamily="34" charset="0"/>
                <a:cs typeface="Arial" panose="020B0604020202020204" pitchFamily="34" charset="0"/>
              </a:rPr>
              <a:t>Sets up</a:t>
            </a:r>
            <a:r>
              <a:rPr sz="1015" spc="-30" dirty="0">
                <a:latin typeface="Arial" panose="020B0604020202020204" pitchFamily="34" charset="0"/>
                <a:cs typeface="Arial" panose="020B0604020202020204" pitchFamily="34" charset="0"/>
              </a:rPr>
              <a:t> </a:t>
            </a:r>
            <a:r>
              <a:rPr sz="1015" spc="-5" dirty="0">
                <a:latin typeface="Arial" panose="020B0604020202020204" pitchFamily="34" charset="0"/>
                <a:cs typeface="Arial" panose="020B0604020202020204" pitchFamily="34" charset="0"/>
              </a:rPr>
              <a:t>InvIT</a:t>
            </a:r>
            <a:endParaRPr sz="1015">
              <a:latin typeface="Arial" panose="020B0604020202020204" pitchFamily="34" charset="0"/>
              <a:cs typeface="Arial" panose="020B0604020202020204" pitchFamily="34" charset="0"/>
            </a:endParaRPr>
          </a:p>
          <a:p>
            <a:pPr marL="187631" indent="-175380">
              <a:spcBef>
                <a:spcPts val="564"/>
              </a:spcBef>
              <a:buClr>
                <a:srgbClr val="FF0000"/>
              </a:buClr>
              <a:buFont typeface="Wingdings"/>
              <a:buChar char=""/>
              <a:tabLst>
                <a:tab pos="188275" algn="l"/>
              </a:tabLst>
            </a:pPr>
            <a:r>
              <a:rPr sz="1015" spc="-5" dirty="0">
                <a:latin typeface="Arial" panose="020B0604020202020204" pitchFamily="34" charset="0"/>
                <a:cs typeface="Arial" panose="020B0604020202020204" pitchFamily="34" charset="0"/>
              </a:rPr>
              <a:t>Lock-in</a:t>
            </a:r>
            <a:r>
              <a:rPr sz="1015" spc="-56" dirty="0">
                <a:latin typeface="Arial" panose="020B0604020202020204" pitchFamily="34" charset="0"/>
                <a:cs typeface="Arial" panose="020B0604020202020204" pitchFamily="34" charset="0"/>
              </a:rPr>
              <a:t> </a:t>
            </a:r>
            <a:r>
              <a:rPr sz="1015" spc="-5" dirty="0">
                <a:latin typeface="Arial" panose="020B0604020202020204" pitchFamily="34" charset="0"/>
                <a:cs typeface="Arial" panose="020B0604020202020204" pitchFamily="34" charset="0"/>
              </a:rPr>
              <a:t>restrictions</a:t>
            </a:r>
            <a:endParaRPr sz="1015">
              <a:latin typeface="Arial" panose="020B0604020202020204" pitchFamily="34" charset="0"/>
              <a:cs typeface="Arial" panose="020B0604020202020204" pitchFamily="34" charset="0"/>
            </a:endParaRPr>
          </a:p>
        </p:txBody>
      </p:sp>
      <p:sp>
        <p:nvSpPr>
          <p:cNvPr id="42" name="object 42"/>
          <p:cNvSpPr txBox="1"/>
          <p:nvPr/>
        </p:nvSpPr>
        <p:spPr>
          <a:xfrm>
            <a:off x="6890497" y="1460295"/>
            <a:ext cx="2546838" cy="419158"/>
          </a:xfrm>
          <a:prstGeom prst="rect">
            <a:avLst/>
          </a:prstGeom>
        </p:spPr>
        <p:txBody>
          <a:bodyPr vert="horz" wrap="square" lIns="0" tIns="12895" rIns="0" bIns="0" rtlCol="0">
            <a:spAutoFit/>
          </a:bodyPr>
          <a:lstStyle/>
          <a:p>
            <a:pPr marL="187631" marR="7737" indent="-175380">
              <a:lnSpc>
                <a:spcPct val="130000"/>
              </a:lnSpc>
              <a:spcBef>
                <a:spcPts val="102"/>
              </a:spcBef>
              <a:buClr>
                <a:srgbClr val="FF0000"/>
              </a:buClr>
              <a:buFont typeface="Wingdings"/>
              <a:buChar char=""/>
              <a:tabLst>
                <a:tab pos="188275" algn="l"/>
              </a:tabLst>
            </a:pPr>
            <a:r>
              <a:rPr sz="1015" spc="-5" dirty="0">
                <a:latin typeface="Arial" panose="020B0604020202020204" pitchFamily="34" charset="0"/>
                <a:cs typeface="Arial" panose="020B0604020202020204" pitchFamily="34" charset="0"/>
              </a:rPr>
              <a:t>No lock-in – units </a:t>
            </a:r>
            <a:r>
              <a:rPr sz="1015" dirty="0">
                <a:latin typeface="Arial" panose="020B0604020202020204" pitchFamily="34" charset="0"/>
                <a:cs typeface="Arial" panose="020B0604020202020204" pitchFamily="34" charset="0"/>
              </a:rPr>
              <a:t>freely </a:t>
            </a:r>
            <a:r>
              <a:rPr sz="1015" spc="-5" dirty="0">
                <a:latin typeface="Arial" panose="020B0604020202020204" pitchFamily="34" charset="0"/>
                <a:cs typeface="Arial" panose="020B0604020202020204" pitchFamily="34" charset="0"/>
              </a:rPr>
              <a:t>tradeable </a:t>
            </a:r>
            <a:r>
              <a:rPr sz="1015" spc="-10" dirty="0">
                <a:latin typeface="Arial" panose="020B0604020202020204" pitchFamily="34" charset="0"/>
                <a:cs typeface="Arial" panose="020B0604020202020204" pitchFamily="34" charset="0"/>
              </a:rPr>
              <a:t>from  </a:t>
            </a:r>
            <a:r>
              <a:rPr sz="1015" spc="-5" dirty="0">
                <a:latin typeface="Arial" panose="020B0604020202020204" pitchFamily="34" charset="0"/>
                <a:cs typeface="Arial" panose="020B0604020202020204" pitchFamily="34" charset="0"/>
              </a:rPr>
              <a:t>listing</a:t>
            </a:r>
            <a:r>
              <a:rPr sz="1015" dirty="0">
                <a:latin typeface="Arial" panose="020B0604020202020204" pitchFamily="34" charset="0"/>
                <a:cs typeface="Arial" panose="020B0604020202020204" pitchFamily="34" charset="0"/>
              </a:rPr>
              <a:t> </a:t>
            </a:r>
            <a:r>
              <a:rPr sz="1015" spc="-10" dirty="0">
                <a:latin typeface="Arial" panose="020B0604020202020204" pitchFamily="34" charset="0"/>
                <a:cs typeface="Arial" panose="020B0604020202020204" pitchFamily="34" charset="0"/>
              </a:rPr>
              <a:t>date</a:t>
            </a:r>
            <a:endParaRPr sz="1015" dirty="0">
              <a:latin typeface="Arial" panose="020B0604020202020204" pitchFamily="34" charset="0"/>
              <a:cs typeface="Arial" panose="020B0604020202020204" pitchFamily="34" charset="0"/>
            </a:endParaRPr>
          </a:p>
        </p:txBody>
      </p:sp>
      <p:sp>
        <p:nvSpPr>
          <p:cNvPr id="43" name="object 43"/>
          <p:cNvSpPr txBox="1"/>
          <p:nvPr/>
        </p:nvSpPr>
        <p:spPr>
          <a:xfrm>
            <a:off x="317011" y="3228407"/>
            <a:ext cx="2070999" cy="428127"/>
          </a:xfrm>
          <a:prstGeom prst="rect">
            <a:avLst/>
          </a:prstGeom>
        </p:spPr>
        <p:txBody>
          <a:bodyPr vert="horz" wrap="square" lIns="0" tIns="12895" rIns="0" bIns="0" rtlCol="0">
            <a:spAutoFit/>
          </a:bodyPr>
          <a:lstStyle/>
          <a:p>
            <a:pPr marL="187631" marR="5158" indent="-175380">
              <a:lnSpc>
                <a:spcPct val="130000"/>
              </a:lnSpc>
              <a:spcBef>
                <a:spcPts val="102"/>
              </a:spcBef>
              <a:buClr>
                <a:srgbClr val="FF0000"/>
              </a:buClr>
              <a:buFont typeface="Wingdings"/>
              <a:buChar char=""/>
              <a:tabLst>
                <a:tab pos="188275" algn="l"/>
              </a:tabLst>
            </a:pPr>
            <a:r>
              <a:rPr sz="1015" spc="-5" dirty="0">
                <a:latin typeface="Arial" panose="020B0604020202020204" pitchFamily="34" charset="0"/>
                <a:cs typeface="Arial" panose="020B0604020202020204" pitchFamily="34" charset="0"/>
              </a:rPr>
              <a:t>Holds InvIT’s assets </a:t>
            </a:r>
            <a:r>
              <a:rPr sz="1015" dirty="0">
                <a:latin typeface="Arial" panose="020B0604020202020204" pitchFamily="34" charset="0"/>
                <a:cs typeface="Arial" panose="020B0604020202020204" pitchFamily="34" charset="0"/>
              </a:rPr>
              <a:t>for </a:t>
            </a:r>
            <a:r>
              <a:rPr sz="1015" spc="-10" dirty="0">
                <a:latin typeface="Arial" panose="020B0604020202020204" pitchFamily="34" charset="0"/>
                <a:cs typeface="Arial" panose="020B0604020202020204" pitchFamily="34" charset="0"/>
              </a:rPr>
              <a:t>the  </a:t>
            </a:r>
            <a:r>
              <a:rPr sz="1015" spc="-5" dirty="0">
                <a:latin typeface="Arial" panose="020B0604020202020204" pitchFamily="34" charset="0"/>
                <a:cs typeface="Arial" panose="020B0604020202020204" pitchFamily="34" charset="0"/>
              </a:rPr>
              <a:t>benefit of unit</a:t>
            </a:r>
            <a:r>
              <a:rPr sz="1015" spc="-25" dirty="0">
                <a:latin typeface="Arial" panose="020B0604020202020204" pitchFamily="34" charset="0"/>
                <a:cs typeface="Arial" panose="020B0604020202020204" pitchFamily="34" charset="0"/>
              </a:rPr>
              <a:t> </a:t>
            </a:r>
            <a:r>
              <a:rPr sz="1015" spc="-5" dirty="0">
                <a:latin typeface="Arial" panose="020B0604020202020204" pitchFamily="34" charset="0"/>
                <a:cs typeface="Arial" panose="020B0604020202020204" pitchFamily="34" charset="0"/>
              </a:rPr>
              <a:t>holders</a:t>
            </a:r>
            <a:endParaRPr sz="1015">
              <a:latin typeface="Arial" panose="020B0604020202020204" pitchFamily="34" charset="0"/>
              <a:cs typeface="Arial" panose="020B0604020202020204" pitchFamily="34" charset="0"/>
            </a:endParaRPr>
          </a:p>
        </p:txBody>
      </p:sp>
      <p:sp>
        <p:nvSpPr>
          <p:cNvPr id="44" name="object 44"/>
          <p:cNvSpPr txBox="1"/>
          <p:nvPr/>
        </p:nvSpPr>
        <p:spPr>
          <a:xfrm>
            <a:off x="7527208" y="3275450"/>
            <a:ext cx="2070354" cy="168567"/>
          </a:xfrm>
          <a:prstGeom prst="rect">
            <a:avLst/>
          </a:prstGeom>
        </p:spPr>
        <p:txBody>
          <a:bodyPr vert="horz" wrap="square" lIns="0" tIns="12251" rIns="0" bIns="0" rtlCol="0">
            <a:spAutoFit/>
          </a:bodyPr>
          <a:lstStyle/>
          <a:p>
            <a:pPr marL="187631" indent="-175380">
              <a:spcBef>
                <a:spcPts val="96"/>
              </a:spcBef>
              <a:buClr>
                <a:srgbClr val="FF0000"/>
              </a:buClr>
              <a:buFont typeface="Wingdings"/>
              <a:buChar char=""/>
              <a:tabLst>
                <a:tab pos="188275" algn="l"/>
              </a:tabLst>
            </a:pPr>
            <a:r>
              <a:rPr sz="1015" spc="-10" dirty="0">
                <a:latin typeface="Arial" panose="020B0604020202020204" pitchFamily="34" charset="0"/>
                <a:cs typeface="Arial" panose="020B0604020202020204" pitchFamily="34" charset="0"/>
              </a:rPr>
              <a:t>Manages and </a:t>
            </a:r>
            <a:r>
              <a:rPr sz="1015" spc="-5" dirty="0">
                <a:latin typeface="Arial" panose="020B0604020202020204" pitchFamily="34" charset="0"/>
                <a:cs typeface="Arial" panose="020B0604020202020204" pitchFamily="34" charset="0"/>
              </a:rPr>
              <a:t>makes</a:t>
            </a:r>
            <a:r>
              <a:rPr sz="1015" spc="152" dirty="0">
                <a:latin typeface="Arial" panose="020B0604020202020204" pitchFamily="34" charset="0"/>
                <a:cs typeface="Arial" panose="020B0604020202020204" pitchFamily="34" charset="0"/>
              </a:rPr>
              <a:t> </a:t>
            </a:r>
            <a:r>
              <a:rPr sz="1015" spc="-5" dirty="0">
                <a:latin typeface="Arial" panose="020B0604020202020204" pitchFamily="34" charset="0"/>
                <a:cs typeface="Arial" panose="020B0604020202020204" pitchFamily="34" charset="0"/>
              </a:rPr>
              <a:t>investment</a:t>
            </a:r>
            <a:endParaRPr sz="1015">
              <a:latin typeface="Arial" panose="020B0604020202020204" pitchFamily="34" charset="0"/>
              <a:cs typeface="Arial" panose="020B0604020202020204" pitchFamily="34" charset="0"/>
            </a:endParaRPr>
          </a:p>
        </p:txBody>
      </p:sp>
      <p:sp>
        <p:nvSpPr>
          <p:cNvPr id="45" name="object 45"/>
          <p:cNvSpPr txBox="1"/>
          <p:nvPr/>
        </p:nvSpPr>
        <p:spPr>
          <a:xfrm>
            <a:off x="7527208" y="3429997"/>
            <a:ext cx="2070354" cy="630429"/>
          </a:xfrm>
          <a:prstGeom prst="rect">
            <a:avLst/>
          </a:prstGeom>
        </p:spPr>
        <p:txBody>
          <a:bodyPr vert="horz" wrap="square" lIns="0" tIns="58674" rIns="0" bIns="0" rtlCol="0">
            <a:spAutoFit/>
          </a:bodyPr>
          <a:lstStyle/>
          <a:p>
            <a:pPr marL="187631">
              <a:spcBef>
                <a:spcPts val="462"/>
              </a:spcBef>
              <a:tabLst>
                <a:tab pos="958142" algn="l"/>
                <a:tab pos="1292782" algn="l"/>
                <a:tab pos="1948522" algn="l"/>
              </a:tabLst>
            </a:pPr>
            <a:r>
              <a:rPr sz="1015" spc="-5" dirty="0">
                <a:latin typeface="Arial" panose="020B0604020202020204" pitchFamily="34" charset="0"/>
                <a:cs typeface="Arial" panose="020B0604020202020204" pitchFamily="34" charset="0"/>
              </a:rPr>
              <a:t>d</a:t>
            </a:r>
            <a:r>
              <a:rPr sz="1015" spc="-10" dirty="0">
                <a:latin typeface="Arial" panose="020B0604020202020204" pitchFamily="34" charset="0"/>
                <a:cs typeface="Arial" panose="020B0604020202020204" pitchFamily="34" charset="0"/>
              </a:rPr>
              <a:t>e</a:t>
            </a:r>
            <a:r>
              <a:rPr sz="1015" dirty="0">
                <a:latin typeface="Arial" panose="020B0604020202020204" pitchFamily="34" charset="0"/>
                <a:cs typeface="Arial" panose="020B0604020202020204" pitchFamily="34" charset="0"/>
              </a:rPr>
              <a:t>c</a:t>
            </a:r>
            <a:r>
              <a:rPr sz="1015" spc="-10" dirty="0">
                <a:latin typeface="Arial" panose="020B0604020202020204" pitchFamily="34" charset="0"/>
                <a:cs typeface="Arial" panose="020B0604020202020204" pitchFamily="34" charset="0"/>
              </a:rPr>
              <a:t>i</a:t>
            </a:r>
            <a:r>
              <a:rPr sz="1015" dirty="0">
                <a:latin typeface="Arial" panose="020B0604020202020204" pitchFamily="34" charset="0"/>
                <a:cs typeface="Arial" panose="020B0604020202020204" pitchFamily="34" charset="0"/>
              </a:rPr>
              <a:t>s</a:t>
            </a:r>
            <a:r>
              <a:rPr sz="1015" spc="-10" dirty="0">
                <a:latin typeface="Arial" panose="020B0604020202020204" pitchFamily="34" charset="0"/>
                <a:cs typeface="Arial" panose="020B0604020202020204" pitchFamily="34" charset="0"/>
              </a:rPr>
              <a:t>i</a:t>
            </a:r>
            <a:r>
              <a:rPr sz="1015" spc="-5" dirty="0">
                <a:latin typeface="Arial" panose="020B0604020202020204" pitchFamily="34" charset="0"/>
                <a:cs typeface="Arial" panose="020B0604020202020204" pitchFamily="34" charset="0"/>
              </a:rPr>
              <a:t>o</a:t>
            </a:r>
            <a:r>
              <a:rPr sz="1015" spc="-10" dirty="0">
                <a:latin typeface="Arial" panose="020B0604020202020204" pitchFamily="34" charset="0"/>
                <a:cs typeface="Arial" panose="020B0604020202020204" pitchFamily="34" charset="0"/>
              </a:rPr>
              <a:t>n</a:t>
            </a:r>
            <a:r>
              <a:rPr sz="1015" spc="-5" dirty="0">
                <a:latin typeface="Arial" panose="020B0604020202020204" pitchFamily="34" charset="0"/>
                <a:cs typeface="Arial" panose="020B0604020202020204" pitchFamily="34" charset="0"/>
              </a:rPr>
              <a:t>s</a:t>
            </a:r>
            <a:r>
              <a:rPr sz="1015" dirty="0">
                <a:latin typeface="Arial" panose="020B0604020202020204" pitchFamily="34" charset="0"/>
                <a:cs typeface="Arial" panose="020B0604020202020204" pitchFamily="34" charset="0"/>
              </a:rPr>
              <a:t>	</a:t>
            </a:r>
            <a:r>
              <a:rPr sz="1015" spc="-15" dirty="0">
                <a:latin typeface="Arial" panose="020B0604020202020204" pitchFamily="34" charset="0"/>
                <a:cs typeface="Arial" panose="020B0604020202020204" pitchFamily="34" charset="0"/>
              </a:rPr>
              <a:t>i</a:t>
            </a:r>
            <a:r>
              <a:rPr sz="1015" spc="-5" dirty="0">
                <a:latin typeface="Arial" panose="020B0604020202020204" pitchFamily="34" charset="0"/>
                <a:cs typeface="Arial" panose="020B0604020202020204" pitchFamily="34" charset="0"/>
              </a:rPr>
              <a:t>n</a:t>
            </a:r>
            <a:r>
              <a:rPr sz="1015" dirty="0">
                <a:latin typeface="Arial" panose="020B0604020202020204" pitchFamily="34" charset="0"/>
                <a:cs typeface="Arial" panose="020B0604020202020204" pitchFamily="34" charset="0"/>
              </a:rPr>
              <a:t>	</a:t>
            </a:r>
            <a:r>
              <a:rPr sz="1015" spc="-5" dirty="0">
                <a:latin typeface="Arial" panose="020B0604020202020204" pitchFamily="34" charset="0"/>
                <a:cs typeface="Arial" panose="020B0604020202020204" pitchFamily="34" charset="0"/>
              </a:rPr>
              <a:t>re</a:t>
            </a:r>
            <a:r>
              <a:rPr sz="1015" spc="-15" dirty="0">
                <a:latin typeface="Arial" panose="020B0604020202020204" pitchFamily="34" charset="0"/>
                <a:cs typeface="Arial" panose="020B0604020202020204" pitchFamily="34" charset="0"/>
              </a:rPr>
              <a:t>l</a:t>
            </a:r>
            <a:r>
              <a:rPr sz="1015" spc="-5" dirty="0">
                <a:latin typeface="Arial" panose="020B0604020202020204" pitchFamily="34" charset="0"/>
                <a:cs typeface="Arial" panose="020B0604020202020204" pitchFamily="34" charset="0"/>
              </a:rPr>
              <a:t>a</a:t>
            </a:r>
            <a:r>
              <a:rPr sz="1015" dirty="0">
                <a:latin typeface="Arial" panose="020B0604020202020204" pitchFamily="34" charset="0"/>
                <a:cs typeface="Arial" panose="020B0604020202020204" pitchFamily="34" charset="0"/>
              </a:rPr>
              <a:t>t</a:t>
            </a:r>
            <a:r>
              <a:rPr sz="1015" spc="-10" dirty="0">
                <a:latin typeface="Arial" panose="020B0604020202020204" pitchFamily="34" charset="0"/>
                <a:cs typeface="Arial" panose="020B0604020202020204" pitchFamily="34" charset="0"/>
              </a:rPr>
              <a:t>i</a:t>
            </a:r>
            <a:r>
              <a:rPr sz="1015" spc="-5" dirty="0">
                <a:latin typeface="Arial" panose="020B0604020202020204" pitchFamily="34" charset="0"/>
                <a:cs typeface="Arial" panose="020B0604020202020204" pitchFamily="34" charset="0"/>
              </a:rPr>
              <a:t>on</a:t>
            </a:r>
            <a:r>
              <a:rPr sz="1015" dirty="0">
                <a:latin typeface="Arial" panose="020B0604020202020204" pitchFamily="34" charset="0"/>
                <a:cs typeface="Arial" panose="020B0604020202020204" pitchFamily="34" charset="0"/>
              </a:rPr>
              <a:t>	</a:t>
            </a:r>
            <a:r>
              <a:rPr sz="1015" spc="-10" dirty="0">
                <a:latin typeface="Arial" panose="020B0604020202020204" pitchFamily="34" charset="0"/>
                <a:cs typeface="Arial" panose="020B0604020202020204" pitchFamily="34" charset="0"/>
              </a:rPr>
              <a:t>to</a:t>
            </a:r>
            <a:endParaRPr sz="1015" dirty="0">
              <a:latin typeface="Arial" panose="020B0604020202020204" pitchFamily="34" charset="0"/>
              <a:cs typeface="Arial" panose="020B0604020202020204" pitchFamily="34" charset="0"/>
            </a:endParaRPr>
          </a:p>
          <a:p>
            <a:pPr marL="187631">
              <a:spcBef>
                <a:spcPts val="366"/>
              </a:spcBef>
            </a:pPr>
            <a:r>
              <a:rPr sz="1015" spc="-10" dirty="0">
                <a:latin typeface="Arial" panose="020B0604020202020204" pitchFamily="34" charset="0"/>
                <a:cs typeface="Arial" panose="020B0604020202020204" pitchFamily="34" charset="0"/>
              </a:rPr>
              <a:t>underlying</a:t>
            </a:r>
            <a:r>
              <a:rPr sz="1015" spc="25" dirty="0">
                <a:latin typeface="Arial" panose="020B0604020202020204" pitchFamily="34" charset="0"/>
                <a:cs typeface="Arial" panose="020B0604020202020204" pitchFamily="34" charset="0"/>
              </a:rPr>
              <a:t> </a:t>
            </a:r>
            <a:r>
              <a:rPr sz="1015" spc="-5" dirty="0">
                <a:latin typeface="Arial" panose="020B0604020202020204" pitchFamily="34" charset="0"/>
                <a:cs typeface="Arial" panose="020B0604020202020204" pitchFamily="34" charset="0"/>
              </a:rPr>
              <a:t>assets</a:t>
            </a:r>
            <a:endParaRPr lang="en-IN" sz="1015" spc="-5" dirty="0">
              <a:latin typeface="Arial" panose="020B0604020202020204" pitchFamily="34" charset="0"/>
              <a:cs typeface="Arial" panose="020B0604020202020204" pitchFamily="34" charset="0"/>
            </a:endParaRPr>
          </a:p>
          <a:p>
            <a:pPr marL="187631">
              <a:spcBef>
                <a:spcPts val="366"/>
              </a:spcBef>
            </a:pPr>
            <a:endParaRPr sz="1015" dirty="0">
              <a:latin typeface="Arial" panose="020B0604020202020204" pitchFamily="34" charset="0"/>
              <a:cs typeface="Arial" panose="020B0604020202020204" pitchFamily="34" charset="0"/>
            </a:endParaRPr>
          </a:p>
        </p:txBody>
      </p:sp>
      <p:sp>
        <p:nvSpPr>
          <p:cNvPr id="46" name="object 46"/>
          <p:cNvSpPr txBox="1"/>
          <p:nvPr/>
        </p:nvSpPr>
        <p:spPr>
          <a:xfrm>
            <a:off x="7527208" y="5225620"/>
            <a:ext cx="2070354" cy="723206"/>
          </a:xfrm>
          <a:prstGeom prst="rect">
            <a:avLst/>
          </a:prstGeom>
        </p:spPr>
        <p:txBody>
          <a:bodyPr vert="horz" wrap="square" lIns="0" tIns="12251" rIns="0" bIns="0" rtlCol="0">
            <a:spAutoFit/>
          </a:bodyPr>
          <a:lstStyle/>
          <a:p>
            <a:pPr marL="533877">
              <a:spcBef>
                <a:spcPts val="96"/>
              </a:spcBef>
            </a:pPr>
            <a:r>
              <a:rPr sz="1015" b="1" spc="-5" dirty="0">
                <a:solidFill>
                  <a:srgbClr val="FFFFFF"/>
                </a:solidFill>
                <a:latin typeface="Arial" panose="020B0604020202020204" pitchFamily="34" charset="0"/>
                <a:cs typeface="Arial" panose="020B0604020202020204" pitchFamily="34" charset="0"/>
              </a:rPr>
              <a:t>Project</a:t>
            </a:r>
            <a:r>
              <a:rPr sz="1015" b="1" spc="-10" dirty="0">
                <a:solidFill>
                  <a:srgbClr val="FFFFFF"/>
                </a:solidFill>
                <a:latin typeface="Arial" panose="020B0604020202020204" pitchFamily="34" charset="0"/>
                <a:cs typeface="Arial" panose="020B0604020202020204" pitchFamily="34" charset="0"/>
              </a:rPr>
              <a:t> </a:t>
            </a:r>
            <a:r>
              <a:rPr sz="1015" b="1" dirty="0">
                <a:solidFill>
                  <a:srgbClr val="FFFFFF"/>
                </a:solidFill>
                <a:latin typeface="Arial" panose="020B0604020202020204" pitchFamily="34" charset="0"/>
                <a:cs typeface="Arial" panose="020B0604020202020204" pitchFamily="34" charset="0"/>
              </a:rPr>
              <a:t>Manager</a:t>
            </a:r>
            <a:endParaRPr sz="1015" dirty="0">
              <a:latin typeface="Arial" panose="020B0604020202020204" pitchFamily="34" charset="0"/>
              <a:cs typeface="Arial" panose="020B0604020202020204" pitchFamily="34" charset="0"/>
            </a:endParaRPr>
          </a:p>
          <a:p>
            <a:pPr>
              <a:spcBef>
                <a:spcPts val="36"/>
              </a:spcBef>
            </a:pPr>
            <a:endParaRPr sz="965" dirty="0">
              <a:latin typeface="Arial" panose="020B0604020202020204" pitchFamily="34" charset="0"/>
              <a:cs typeface="Arial" panose="020B0604020202020204" pitchFamily="34" charset="0"/>
            </a:endParaRPr>
          </a:p>
          <a:p>
            <a:pPr marL="187631" marR="5158" indent="-175380">
              <a:lnSpc>
                <a:spcPct val="130000"/>
              </a:lnSpc>
              <a:buClr>
                <a:srgbClr val="FF0000"/>
              </a:buClr>
              <a:buFont typeface="Wingdings"/>
              <a:buChar char=""/>
              <a:tabLst>
                <a:tab pos="188275" algn="l"/>
                <a:tab pos="1014237" algn="l"/>
                <a:tab pos="1843422" algn="l"/>
              </a:tabLst>
            </a:pPr>
            <a:r>
              <a:rPr sz="1015" spc="-5" dirty="0">
                <a:latin typeface="Arial" panose="020B0604020202020204" pitchFamily="34" charset="0"/>
                <a:cs typeface="Arial" panose="020B0604020202020204" pitchFamily="34" charset="0"/>
              </a:rPr>
              <a:t>Und</a:t>
            </a:r>
            <a:r>
              <a:rPr sz="1015" spc="-10" dirty="0">
                <a:latin typeface="Arial" panose="020B0604020202020204" pitchFamily="34" charset="0"/>
                <a:cs typeface="Arial" panose="020B0604020202020204" pitchFamily="34" charset="0"/>
              </a:rPr>
              <a:t>e</a:t>
            </a:r>
            <a:r>
              <a:rPr sz="1015" spc="-5" dirty="0">
                <a:latin typeface="Arial" panose="020B0604020202020204" pitchFamily="34" charset="0"/>
                <a:cs typeface="Arial" panose="020B0604020202020204" pitchFamily="34" charset="0"/>
              </a:rPr>
              <a:t>rt</a:t>
            </a:r>
            <a:r>
              <a:rPr sz="1015" spc="-20" dirty="0">
                <a:latin typeface="Arial" panose="020B0604020202020204" pitchFamily="34" charset="0"/>
                <a:cs typeface="Arial" panose="020B0604020202020204" pitchFamily="34" charset="0"/>
              </a:rPr>
              <a:t>a</a:t>
            </a:r>
            <a:r>
              <a:rPr sz="1015" spc="10" dirty="0">
                <a:latin typeface="Arial" panose="020B0604020202020204" pitchFamily="34" charset="0"/>
                <a:cs typeface="Arial" panose="020B0604020202020204" pitchFamily="34" charset="0"/>
              </a:rPr>
              <a:t>k</a:t>
            </a:r>
            <a:r>
              <a:rPr sz="1015" spc="-5" dirty="0">
                <a:latin typeface="Arial" panose="020B0604020202020204" pitchFamily="34" charset="0"/>
                <a:cs typeface="Arial" panose="020B0604020202020204" pitchFamily="34" charset="0"/>
              </a:rPr>
              <a:t>e</a:t>
            </a:r>
            <a:r>
              <a:rPr sz="1015" dirty="0">
                <a:latin typeface="Arial" panose="020B0604020202020204" pitchFamily="34" charset="0"/>
                <a:cs typeface="Arial" panose="020B0604020202020204" pitchFamily="34" charset="0"/>
              </a:rPr>
              <a:t>	</a:t>
            </a:r>
            <a:r>
              <a:rPr sz="1015" spc="-20" dirty="0">
                <a:latin typeface="Arial" panose="020B0604020202020204" pitchFamily="34" charset="0"/>
                <a:cs typeface="Arial" panose="020B0604020202020204" pitchFamily="34" charset="0"/>
              </a:rPr>
              <a:t>o</a:t>
            </a:r>
            <a:r>
              <a:rPr sz="1015" spc="-5" dirty="0">
                <a:latin typeface="Arial" panose="020B0604020202020204" pitchFamily="34" charset="0"/>
                <a:cs typeface="Arial" panose="020B0604020202020204" pitchFamily="34" charset="0"/>
              </a:rPr>
              <a:t>p</a:t>
            </a:r>
            <a:r>
              <a:rPr sz="1015" spc="-10" dirty="0">
                <a:latin typeface="Arial" panose="020B0604020202020204" pitchFamily="34" charset="0"/>
                <a:cs typeface="Arial" panose="020B0604020202020204" pitchFamily="34" charset="0"/>
              </a:rPr>
              <a:t>e</a:t>
            </a:r>
            <a:r>
              <a:rPr sz="1015" spc="-5" dirty="0">
                <a:latin typeface="Arial" panose="020B0604020202020204" pitchFamily="34" charset="0"/>
                <a:cs typeface="Arial" panose="020B0604020202020204" pitchFamily="34" charset="0"/>
              </a:rPr>
              <a:t>rat</a:t>
            </a:r>
            <a:r>
              <a:rPr sz="1015" spc="-15" dirty="0">
                <a:latin typeface="Arial" panose="020B0604020202020204" pitchFamily="34" charset="0"/>
                <a:cs typeface="Arial" panose="020B0604020202020204" pitchFamily="34" charset="0"/>
              </a:rPr>
              <a:t>i</a:t>
            </a:r>
            <a:r>
              <a:rPr sz="1015" spc="-5" dirty="0">
                <a:latin typeface="Arial" panose="020B0604020202020204" pitchFamily="34" charset="0"/>
                <a:cs typeface="Arial" panose="020B0604020202020204" pitchFamily="34" charset="0"/>
              </a:rPr>
              <a:t>o</a:t>
            </a:r>
            <a:r>
              <a:rPr sz="1015" spc="-10" dirty="0">
                <a:latin typeface="Arial" panose="020B0604020202020204" pitchFamily="34" charset="0"/>
                <a:cs typeface="Arial" panose="020B0604020202020204" pitchFamily="34" charset="0"/>
              </a:rPr>
              <a:t>n</a:t>
            </a:r>
            <a:r>
              <a:rPr sz="1015" spc="-5" dirty="0">
                <a:latin typeface="Arial" panose="020B0604020202020204" pitchFamily="34" charset="0"/>
                <a:cs typeface="Arial" panose="020B0604020202020204" pitchFamily="34" charset="0"/>
              </a:rPr>
              <a:t>s</a:t>
            </a:r>
            <a:r>
              <a:rPr sz="1015" dirty="0">
                <a:latin typeface="Arial" panose="020B0604020202020204" pitchFamily="34" charset="0"/>
                <a:cs typeface="Arial" panose="020B0604020202020204" pitchFamily="34" charset="0"/>
              </a:rPr>
              <a:t>	</a:t>
            </a:r>
            <a:r>
              <a:rPr sz="1015" spc="-10" dirty="0">
                <a:latin typeface="Arial" panose="020B0604020202020204" pitchFamily="34" charset="0"/>
                <a:cs typeface="Arial" panose="020B0604020202020204" pitchFamily="34" charset="0"/>
              </a:rPr>
              <a:t>and  </a:t>
            </a:r>
            <a:r>
              <a:rPr sz="1015" spc="-5" dirty="0">
                <a:latin typeface="Arial" panose="020B0604020202020204" pitchFamily="34" charset="0"/>
                <a:cs typeface="Arial" panose="020B0604020202020204" pitchFamily="34" charset="0"/>
              </a:rPr>
              <a:t>management of InvIT</a:t>
            </a:r>
            <a:r>
              <a:rPr sz="1015" spc="-46" dirty="0">
                <a:latin typeface="Arial" panose="020B0604020202020204" pitchFamily="34" charset="0"/>
                <a:cs typeface="Arial" panose="020B0604020202020204" pitchFamily="34" charset="0"/>
              </a:rPr>
              <a:t> </a:t>
            </a:r>
            <a:r>
              <a:rPr sz="1015" spc="-5" dirty="0">
                <a:latin typeface="Arial" panose="020B0604020202020204" pitchFamily="34" charset="0"/>
                <a:cs typeface="Arial" panose="020B0604020202020204" pitchFamily="34" charset="0"/>
              </a:rPr>
              <a:t>assets</a:t>
            </a:r>
            <a:endParaRPr sz="1015" dirty="0">
              <a:latin typeface="Arial" panose="020B0604020202020204" pitchFamily="34" charset="0"/>
              <a:cs typeface="Arial" panose="020B0604020202020204" pitchFamily="34" charset="0"/>
            </a:endParaRPr>
          </a:p>
        </p:txBody>
      </p:sp>
      <p:sp>
        <p:nvSpPr>
          <p:cNvPr id="47" name="object 51"/>
          <p:cNvSpPr/>
          <p:nvPr/>
        </p:nvSpPr>
        <p:spPr>
          <a:xfrm>
            <a:off x="6125093" y="5279005"/>
            <a:ext cx="1320487" cy="77372"/>
          </a:xfrm>
          <a:custGeom>
            <a:avLst/>
            <a:gdLst/>
            <a:ahLst/>
            <a:cxnLst/>
            <a:rect l="l" t="t" r="r" b="b"/>
            <a:pathLst>
              <a:path w="1300479" h="76200">
                <a:moveTo>
                  <a:pt x="76200" y="0"/>
                </a:moveTo>
                <a:lnTo>
                  <a:pt x="0" y="38099"/>
                </a:lnTo>
                <a:lnTo>
                  <a:pt x="76200" y="76199"/>
                </a:lnTo>
                <a:lnTo>
                  <a:pt x="76200" y="44449"/>
                </a:lnTo>
                <a:lnTo>
                  <a:pt x="63500" y="44449"/>
                </a:lnTo>
                <a:lnTo>
                  <a:pt x="63500" y="31749"/>
                </a:lnTo>
                <a:lnTo>
                  <a:pt x="76200" y="31749"/>
                </a:lnTo>
                <a:lnTo>
                  <a:pt x="76200" y="0"/>
                </a:lnTo>
                <a:close/>
              </a:path>
              <a:path w="1300479" h="76200">
                <a:moveTo>
                  <a:pt x="1224280" y="0"/>
                </a:moveTo>
                <a:lnTo>
                  <a:pt x="1224280" y="76199"/>
                </a:lnTo>
                <a:lnTo>
                  <a:pt x="1287780" y="44449"/>
                </a:lnTo>
                <a:lnTo>
                  <a:pt x="1236980" y="44449"/>
                </a:lnTo>
                <a:lnTo>
                  <a:pt x="1236980" y="31749"/>
                </a:lnTo>
                <a:lnTo>
                  <a:pt x="1287780" y="31749"/>
                </a:lnTo>
                <a:lnTo>
                  <a:pt x="1224280" y="0"/>
                </a:lnTo>
                <a:close/>
              </a:path>
              <a:path w="1300479" h="76200">
                <a:moveTo>
                  <a:pt x="76200" y="31749"/>
                </a:moveTo>
                <a:lnTo>
                  <a:pt x="63500" y="31749"/>
                </a:lnTo>
                <a:lnTo>
                  <a:pt x="63500" y="44449"/>
                </a:lnTo>
                <a:lnTo>
                  <a:pt x="76200" y="44449"/>
                </a:lnTo>
                <a:lnTo>
                  <a:pt x="76200" y="31749"/>
                </a:lnTo>
                <a:close/>
              </a:path>
              <a:path w="1300479" h="76200">
                <a:moveTo>
                  <a:pt x="1224280" y="31749"/>
                </a:moveTo>
                <a:lnTo>
                  <a:pt x="76200" y="31749"/>
                </a:lnTo>
                <a:lnTo>
                  <a:pt x="76200" y="44449"/>
                </a:lnTo>
                <a:lnTo>
                  <a:pt x="1224280" y="44449"/>
                </a:lnTo>
                <a:lnTo>
                  <a:pt x="1224280" y="31749"/>
                </a:lnTo>
                <a:close/>
              </a:path>
              <a:path w="1300479" h="76200">
                <a:moveTo>
                  <a:pt x="1287780" y="31749"/>
                </a:moveTo>
                <a:lnTo>
                  <a:pt x="1236980" y="31749"/>
                </a:lnTo>
                <a:lnTo>
                  <a:pt x="1236980" y="44449"/>
                </a:lnTo>
                <a:lnTo>
                  <a:pt x="1287780" y="44449"/>
                </a:lnTo>
                <a:lnTo>
                  <a:pt x="1300480" y="38099"/>
                </a:lnTo>
                <a:lnTo>
                  <a:pt x="1287780" y="31749"/>
                </a:lnTo>
                <a:close/>
              </a:path>
            </a:pathLst>
          </a:custGeom>
          <a:solidFill>
            <a:srgbClr val="959595"/>
          </a:solidFill>
        </p:spPr>
        <p:txBody>
          <a:bodyPr wrap="square" lIns="0" tIns="0" rIns="0" bIns="0" rtlCol="0"/>
          <a:lstStyle/>
          <a:p>
            <a:endParaRPr sz="2437">
              <a:latin typeface="Arial" panose="020B0604020202020204" pitchFamily="34" charset="0"/>
              <a:cs typeface="Arial" panose="020B0604020202020204" pitchFamily="34" charset="0"/>
            </a:endParaRPr>
          </a:p>
        </p:txBody>
      </p:sp>
      <p:sp>
        <p:nvSpPr>
          <p:cNvPr id="48" name="object 52"/>
          <p:cNvSpPr txBox="1"/>
          <p:nvPr/>
        </p:nvSpPr>
        <p:spPr>
          <a:xfrm>
            <a:off x="2911434" y="2841520"/>
            <a:ext cx="952969" cy="170969"/>
          </a:xfrm>
          <a:prstGeom prst="rect">
            <a:avLst/>
          </a:prstGeom>
        </p:spPr>
        <p:txBody>
          <a:bodyPr vert="horz" wrap="square" lIns="0" tIns="12251" rIns="0" bIns="0" rtlCol="0">
            <a:spAutoFit/>
          </a:bodyPr>
          <a:lstStyle/>
          <a:p>
            <a:pPr marL="12896">
              <a:spcBef>
                <a:spcPts val="96"/>
              </a:spcBef>
            </a:pPr>
            <a:r>
              <a:rPr sz="1015" spc="-5" dirty="0">
                <a:latin typeface="Arial" panose="020B0604020202020204" pitchFamily="34" charset="0"/>
                <a:cs typeface="Arial" panose="020B0604020202020204" pitchFamily="34" charset="0"/>
              </a:rPr>
              <a:t>Trusteeship</a:t>
            </a:r>
            <a:r>
              <a:rPr sz="1015" spc="-71" dirty="0">
                <a:latin typeface="Arial" panose="020B0604020202020204" pitchFamily="34" charset="0"/>
                <a:cs typeface="Arial" panose="020B0604020202020204" pitchFamily="34" charset="0"/>
              </a:rPr>
              <a:t> </a:t>
            </a:r>
            <a:r>
              <a:rPr sz="1015" spc="-5" dirty="0">
                <a:latin typeface="Arial" panose="020B0604020202020204" pitchFamily="34" charset="0"/>
                <a:cs typeface="Arial" panose="020B0604020202020204" pitchFamily="34" charset="0"/>
              </a:rPr>
              <a:t>Fee</a:t>
            </a:r>
            <a:endParaRPr sz="1015">
              <a:latin typeface="Arial" panose="020B0604020202020204" pitchFamily="34" charset="0"/>
              <a:cs typeface="Arial" panose="020B0604020202020204" pitchFamily="34" charset="0"/>
            </a:endParaRPr>
          </a:p>
        </p:txBody>
      </p:sp>
      <p:sp>
        <p:nvSpPr>
          <p:cNvPr id="49" name="object 53"/>
          <p:cNvSpPr txBox="1"/>
          <p:nvPr/>
        </p:nvSpPr>
        <p:spPr>
          <a:xfrm>
            <a:off x="4211676" y="4081411"/>
            <a:ext cx="367518" cy="335280"/>
          </a:xfrm>
          <a:prstGeom prst="rect">
            <a:avLst/>
          </a:prstGeom>
        </p:spPr>
        <p:txBody>
          <a:bodyPr vert="horz" wrap="square" lIns="0" tIns="12251" rIns="0" bIns="0" rtlCol="0">
            <a:spAutoFit/>
          </a:bodyPr>
          <a:lstStyle/>
          <a:p>
            <a:pPr marL="17409">
              <a:spcBef>
                <a:spcPts val="96"/>
              </a:spcBef>
            </a:pPr>
            <a:r>
              <a:rPr sz="1015" spc="-5" dirty="0">
                <a:latin typeface="Arial" panose="020B0604020202020204" pitchFamily="34" charset="0"/>
                <a:cs typeface="Arial" panose="020B0604020202020204" pitchFamily="34" charset="0"/>
              </a:rPr>
              <a:t>100%</a:t>
            </a:r>
            <a:endParaRPr sz="1015">
              <a:latin typeface="Arial" panose="020B0604020202020204" pitchFamily="34" charset="0"/>
              <a:cs typeface="Arial" panose="020B0604020202020204" pitchFamily="34" charset="0"/>
            </a:endParaRPr>
          </a:p>
          <a:p>
            <a:pPr marL="12896"/>
            <a:r>
              <a:rPr sz="1015" spc="-5" dirty="0">
                <a:latin typeface="Arial" panose="020B0604020202020204" pitchFamily="34" charset="0"/>
                <a:cs typeface="Arial" panose="020B0604020202020204" pitchFamily="34" charset="0"/>
              </a:rPr>
              <a:t>e</a:t>
            </a:r>
            <a:r>
              <a:rPr sz="1015" spc="-10" dirty="0">
                <a:latin typeface="Arial" panose="020B0604020202020204" pitchFamily="34" charset="0"/>
                <a:cs typeface="Arial" panose="020B0604020202020204" pitchFamily="34" charset="0"/>
              </a:rPr>
              <a:t>q</a:t>
            </a:r>
            <a:r>
              <a:rPr sz="1015" spc="-5" dirty="0">
                <a:latin typeface="Arial" panose="020B0604020202020204" pitchFamily="34" charset="0"/>
                <a:cs typeface="Arial" panose="020B0604020202020204" pitchFamily="34" charset="0"/>
              </a:rPr>
              <a:t>u</a:t>
            </a:r>
            <a:r>
              <a:rPr sz="1015" spc="-15" dirty="0">
                <a:latin typeface="Arial" panose="020B0604020202020204" pitchFamily="34" charset="0"/>
                <a:cs typeface="Arial" panose="020B0604020202020204" pitchFamily="34" charset="0"/>
              </a:rPr>
              <a:t>i</a:t>
            </a:r>
            <a:r>
              <a:rPr sz="1015" spc="-5" dirty="0">
                <a:latin typeface="Arial" panose="020B0604020202020204" pitchFamily="34" charset="0"/>
                <a:cs typeface="Arial" panose="020B0604020202020204" pitchFamily="34" charset="0"/>
              </a:rPr>
              <a:t>ty</a:t>
            </a:r>
            <a:endParaRPr sz="1015">
              <a:latin typeface="Arial" panose="020B0604020202020204" pitchFamily="34" charset="0"/>
              <a:cs typeface="Arial" panose="020B0604020202020204" pitchFamily="34" charset="0"/>
            </a:endParaRPr>
          </a:p>
        </p:txBody>
      </p:sp>
      <p:sp>
        <p:nvSpPr>
          <p:cNvPr id="50" name="Isosceles Triangle 49"/>
          <p:cNvSpPr/>
          <p:nvPr/>
        </p:nvSpPr>
        <p:spPr bwMode="auto">
          <a:xfrm>
            <a:off x="4021274" y="2886253"/>
            <a:ext cx="1127380" cy="835356"/>
          </a:xfrm>
          <a:prstGeom prst="triangle">
            <a:avLst/>
          </a:prstGeom>
          <a:solidFill>
            <a:srgbClr val="255299"/>
          </a:solidFill>
          <a:ln w="3175" cap="flat" cmpd="sng" algn="ctr">
            <a:noFill/>
            <a:prstDash val="solid"/>
            <a:round/>
            <a:headEnd type="none" w="med" len="med"/>
            <a:tailEnd type="none" w="med" len="med"/>
          </a:ln>
          <a:effectLst/>
        </p:spPr>
        <p:txBody>
          <a:bodyPr vert="horz" wrap="square" lIns="45720" tIns="45720" rIns="4572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ts val="0"/>
              </a:spcAft>
              <a:buClrTx/>
              <a:buSzTx/>
              <a:buFontTx/>
              <a:buNone/>
              <a:tabLst/>
            </a:pPr>
            <a:endParaRPr kumimoji="0" lang="en-IN" sz="800" b="0" i="0" u="none" strike="noStrike" cap="none" normalizeH="0" baseline="0" dirty="0">
              <a:ln>
                <a:noFill/>
              </a:ln>
              <a:effectLst/>
              <a:latin typeface="Arial" panose="020B0604020202020204" pitchFamily="34" charset="0"/>
              <a:cs typeface="Arial" pitchFamily="34" charset="0"/>
            </a:endParaRPr>
          </a:p>
        </p:txBody>
      </p:sp>
      <p:sp>
        <p:nvSpPr>
          <p:cNvPr id="51" name="TextBox 50"/>
          <p:cNvSpPr txBox="1"/>
          <p:nvPr/>
        </p:nvSpPr>
        <p:spPr>
          <a:xfrm>
            <a:off x="4397393" y="3355196"/>
            <a:ext cx="775206" cy="261610"/>
          </a:xfrm>
          <a:prstGeom prst="rect">
            <a:avLst/>
          </a:prstGeom>
          <a:noFill/>
        </p:spPr>
        <p:txBody>
          <a:bodyPr wrap="square" lIns="45720" rIns="45720" rtlCol="0">
            <a:spAutoFit/>
          </a:bodyPr>
          <a:lstStyle/>
          <a:p>
            <a:r>
              <a:rPr lang="en-IN" sz="1100" b="1" dirty="0" err="1">
                <a:solidFill>
                  <a:schemeClr val="bg1"/>
                </a:solidFill>
                <a:latin typeface="Arial" panose="020B0604020202020204" pitchFamily="34" charset="0"/>
                <a:cs typeface="Arial" pitchFamily="34" charset="0"/>
              </a:rPr>
              <a:t>InvIT</a:t>
            </a:r>
            <a:endParaRPr lang="en-IN" sz="800" b="1" dirty="0">
              <a:solidFill>
                <a:schemeClr val="bg1"/>
              </a:solidFill>
              <a:latin typeface="Arial" pitchFamily="34" charset="0"/>
              <a:cs typeface="Arial" pitchFamily="34" charset="0"/>
            </a:endParaRPr>
          </a:p>
        </p:txBody>
      </p:sp>
      <p:pic>
        <p:nvPicPr>
          <p:cNvPr id="52" name="Picture 3"/>
          <p:cNvPicPr/>
          <p:nvPr/>
        </p:nvPicPr>
        <p:blipFill>
          <a:blip r:embed="rId4"/>
          <a:stretch/>
        </p:blipFill>
        <p:spPr>
          <a:xfrm>
            <a:off x="0" y="27180"/>
            <a:ext cx="1029600" cy="803880"/>
          </a:xfrm>
          <a:prstGeom prst="rect">
            <a:avLst/>
          </a:prstGeom>
          <a:ln>
            <a:noFill/>
          </a:ln>
        </p:spPr>
      </p:pic>
    </p:spTree>
    <p:extLst>
      <p:ext uri="{BB962C8B-B14F-4D97-AF65-F5344CB8AC3E}">
        <p14:creationId xmlns:p14="http://schemas.microsoft.com/office/powerpoint/2010/main" val="2912827671"/>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p14="http://schemas.microsoft.com/office/powerpoint/2010/main" xmlns:dgm="http://schemas.openxmlformats.org/drawingml/2006/diagram"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pc="-1" dirty="0" smtClean="0">
                <a:solidFill>
                  <a:srgbClr val="000000"/>
                </a:solidFill>
                <a:latin typeface="Arial"/>
              </a:rPr>
              <a:t>Key parties in </a:t>
            </a:r>
            <a:r>
              <a:rPr lang="en-IN" sz="2800" b="1" spc="-1" dirty="0" err="1" smtClean="0">
                <a:solidFill>
                  <a:srgbClr val="000000"/>
                </a:solidFill>
                <a:latin typeface="Arial"/>
              </a:rPr>
              <a:t>InvITs</a:t>
            </a:r>
            <a:endParaRPr lang="en-IN" sz="28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smtClean="0">
                <a:solidFill>
                  <a:srgbClr val="FFFFFF"/>
                </a:solidFill>
                <a:latin typeface="Calibri"/>
              </a:rPr>
              <a:t>18</a:t>
            </a:r>
            <a:endParaRPr lang="en-IN" sz="1000" b="0" strike="noStrike" spc="-1" dirty="0">
              <a:latin typeface="Arial"/>
            </a:endParaRPr>
          </a:p>
        </p:txBody>
      </p:sp>
      <p:graphicFrame>
        <p:nvGraphicFramePr>
          <p:cNvPr id="2" name="Diagram 1"/>
          <p:cNvGraphicFramePr/>
          <p:nvPr>
            <p:extLst>
              <p:ext uri="{D42A27DB-BD31-4B8C-83A1-F6EECF244321}">
                <p14:modId xmlns:p14="http://schemas.microsoft.com/office/powerpoint/2010/main" val="3222278740"/>
              </p:ext>
            </p:extLst>
          </p:nvPr>
        </p:nvGraphicFramePr>
        <p:xfrm>
          <a:off x="327991" y="1003853"/>
          <a:ext cx="9223513" cy="52081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3"/>
          <p:cNvPicPr/>
          <p:nvPr/>
        </p:nvPicPr>
        <p:blipFill>
          <a:blip r:embed="rId7"/>
          <a:stretch/>
        </p:blipFill>
        <p:spPr>
          <a:xfrm>
            <a:off x="0" y="27180"/>
            <a:ext cx="1029600" cy="803880"/>
          </a:xfrm>
          <a:prstGeom prst="rect">
            <a:avLst/>
          </a:prstGeom>
          <a:ln>
            <a:noFill/>
          </a:ln>
        </p:spPr>
      </p:pic>
    </p:spTree>
    <p:extLst>
      <p:ext uri="{BB962C8B-B14F-4D97-AF65-F5344CB8AC3E}">
        <p14:creationId xmlns:p14="http://schemas.microsoft.com/office/powerpoint/2010/main" val="1791354551"/>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p14="http://schemas.microsoft.com/office/powerpoint/2010/main" xmlns:dgm="http://schemas.openxmlformats.org/drawingml/2006/diagram"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pc="-1" dirty="0" smtClean="0">
                <a:solidFill>
                  <a:srgbClr val="000000"/>
                </a:solidFill>
                <a:latin typeface="Arial"/>
              </a:rPr>
              <a:t>Types of </a:t>
            </a:r>
            <a:r>
              <a:rPr lang="en-IN" sz="2800" b="1" spc="-1" dirty="0" err="1" smtClean="0">
                <a:solidFill>
                  <a:srgbClr val="000000"/>
                </a:solidFill>
                <a:latin typeface="Arial"/>
              </a:rPr>
              <a:t>InvITs</a:t>
            </a:r>
            <a:endParaRPr lang="en-IN" sz="28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smtClean="0">
                <a:solidFill>
                  <a:srgbClr val="FFFFFF"/>
                </a:solidFill>
                <a:latin typeface="Calibri"/>
              </a:rPr>
              <a:t>19</a:t>
            </a:r>
            <a:endParaRPr lang="en-IN" sz="1000" b="0" strike="noStrike" spc="-1" dirty="0">
              <a:latin typeface="Arial"/>
            </a:endParaRPr>
          </a:p>
        </p:txBody>
      </p:sp>
      <p:pic>
        <p:nvPicPr>
          <p:cNvPr id="7" name="Picture 3"/>
          <p:cNvPicPr/>
          <p:nvPr/>
        </p:nvPicPr>
        <p:blipFill>
          <a:blip r:embed="rId2"/>
          <a:stretch/>
        </p:blipFill>
        <p:spPr>
          <a:xfrm>
            <a:off x="0" y="27180"/>
            <a:ext cx="1029600" cy="803880"/>
          </a:xfrm>
          <a:prstGeom prst="rect">
            <a:avLst/>
          </a:prstGeom>
          <a:ln>
            <a:noFill/>
          </a:ln>
        </p:spPr>
      </p:pic>
      <p:sp>
        <p:nvSpPr>
          <p:cNvPr id="3" name="TextBox 2"/>
          <p:cNvSpPr txBox="1"/>
          <p:nvPr/>
        </p:nvSpPr>
        <p:spPr>
          <a:xfrm>
            <a:off x="731520" y="1332411"/>
            <a:ext cx="7837714" cy="646331"/>
          </a:xfrm>
          <a:prstGeom prst="rect">
            <a:avLst/>
          </a:prstGeom>
          <a:noFill/>
        </p:spPr>
        <p:txBody>
          <a:bodyPr wrap="square" rtlCol="0">
            <a:spAutoFit/>
          </a:bodyPr>
          <a:lstStyle/>
          <a:p>
            <a:r>
              <a:rPr lang="en-US" dirty="0" smtClean="0"/>
              <a:t>Based on the mode of issuance, there can be three types of </a:t>
            </a:r>
            <a:r>
              <a:rPr lang="en-US" dirty="0" err="1" smtClean="0"/>
              <a:t>InvITs</a:t>
            </a:r>
            <a:r>
              <a:rPr lang="en-US" dirty="0" smtClean="0"/>
              <a:t>:</a:t>
            </a:r>
          </a:p>
          <a:p>
            <a:endParaRPr lang="en-US" dirty="0"/>
          </a:p>
        </p:txBody>
      </p:sp>
      <p:graphicFrame>
        <p:nvGraphicFramePr>
          <p:cNvPr id="4" name="Diagram 3"/>
          <p:cNvGraphicFramePr/>
          <p:nvPr>
            <p:extLst>
              <p:ext uri="{D42A27DB-BD31-4B8C-83A1-F6EECF244321}">
                <p14:modId xmlns:p14="http://schemas.microsoft.com/office/powerpoint/2010/main" val="3101535957"/>
              </p:ext>
            </p:extLst>
          </p:nvPr>
        </p:nvGraphicFramePr>
        <p:xfrm>
          <a:off x="495361" y="1828558"/>
          <a:ext cx="9142560" cy="43371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11927232"/>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trike="noStrike" spc="-1" dirty="0" smtClean="0">
                <a:solidFill>
                  <a:srgbClr val="000000"/>
                </a:solidFill>
                <a:latin typeface="Arial"/>
                <a:ea typeface="Arial"/>
              </a:rPr>
              <a:t>DISCLAIMER</a:t>
            </a:r>
            <a:endParaRPr lang="en-IN" sz="2800" b="0" strike="noStrike" spc="-1" dirty="0">
              <a:latin typeface="Arial"/>
            </a:endParaRPr>
          </a:p>
        </p:txBody>
      </p:sp>
      <p:sp>
        <p:nvSpPr>
          <p:cNvPr id="170" name="CustomShape 2"/>
          <p:cNvSpPr/>
          <p:nvPr/>
        </p:nvSpPr>
        <p:spPr>
          <a:xfrm>
            <a:off x="256320" y="1015740"/>
            <a:ext cx="9153720" cy="518904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lstStyle/>
          <a:p>
            <a:pPr marL="343080" indent="-342360" algn="just">
              <a:lnSpc>
                <a:spcPct val="100000"/>
              </a:lnSpc>
              <a:spcBef>
                <a:spcPts val="1400"/>
              </a:spcBef>
              <a:buClr>
                <a:srgbClr val="000000"/>
              </a:buClr>
              <a:buFont typeface="Wingdings" charset="2"/>
              <a:buChar char=""/>
            </a:pPr>
            <a:r>
              <a:rPr lang="en-US" spc="-1" dirty="0"/>
              <a:t>The information contained in this material is for only educational and awareness purposes related to securities </a:t>
            </a:r>
            <a:r>
              <a:rPr lang="en-US" spc="-1" dirty="0" smtClean="0"/>
              <a:t>market </a:t>
            </a:r>
            <a:r>
              <a:rPr lang="en-US" spc="-1" dirty="0"/>
              <a:t>and shall be used for non-profitable educational and awareness activities for general </a:t>
            </a:r>
            <a:r>
              <a:rPr lang="en-US" spc="-1" dirty="0" smtClean="0"/>
              <a:t>public.</a:t>
            </a:r>
            <a:endParaRPr lang="en-US" spc="-1" dirty="0"/>
          </a:p>
          <a:p>
            <a:pPr marL="343080" indent="-342360" algn="just">
              <a:lnSpc>
                <a:spcPct val="100000"/>
              </a:lnSpc>
              <a:spcBef>
                <a:spcPts val="1400"/>
              </a:spcBef>
              <a:buClr>
                <a:srgbClr val="000000"/>
              </a:buClr>
              <a:buFont typeface="Wingdings" charset="2"/>
              <a:buChar char=""/>
            </a:pPr>
            <a:endParaRPr lang="en-US" sz="200" spc="-1" dirty="0"/>
          </a:p>
          <a:p>
            <a:pPr marL="343080" indent="-342360" algn="just">
              <a:lnSpc>
                <a:spcPct val="100000"/>
              </a:lnSpc>
              <a:spcBef>
                <a:spcPts val="1400"/>
              </a:spcBef>
              <a:buClr>
                <a:srgbClr val="000000"/>
              </a:buClr>
              <a:buFont typeface="Wingdings" charset="2"/>
              <a:buChar char=""/>
            </a:pPr>
            <a:r>
              <a:rPr lang="en-US" spc="-1" dirty="0" smtClean="0"/>
              <a:t>No </a:t>
            </a:r>
            <a:r>
              <a:rPr lang="en-US" spc="-1" dirty="0"/>
              <a:t>part of this material can be reproduced or copied in any form or by any means or reproduced on any disc, tape, perforate media or other information storage device, etc. without acknowledging the SEBI or Stock </a:t>
            </a:r>
            <a:r>
              <a:rPr lang="en-US" spc="-1" dirty="0" smtClean="0"/>
              <a:t>Exchanges </a:t>
            </a:r>
            <a:r>
              <a:rPr lang="en-US" spc="-1" dirty="0"/>
              <a:t>or Depositories. </a:t>
            </a:r>
          </a:p>
          <a:p>
            <a:pPr marL="343080" indent="-342360" algn="just">
              <a:lnSpc>
                <a:spcPct val="100000"/>
              </a:lnSpc>
              <a:spcBef>
                <a:spcPts val="1400"/>
              </a:spcBef>
              <a:buClr>
                <a:srgbClr val="000000"/>
              </a:buClr>
              <a:buFont typeface="Wingdings" charset="2"/>
              <a:buChar char=""/>
            </a:pPr>
            <a:endParaRPr lang="en-US" sz="200" spc="-1" dirty="0"/>
          </a:p>
          <a:p>
            <a:pPr marL="343080" indent="-342360" algn="just">
              <a:lnSpc>
                <a:spcPct val="100000"/>
              </a:lnSpc>
              <a:spcBef>
                <a:spcPts val="1400"/>
              </a:spcBef>
              <a:buClr>
                <a:srgbClr val="000000"/>
              </a:buClr>
              <a:buFont typeface="Wingdings" charset="2"/>
              <a:buChar char=""/>
            </a:pPr>
            <a:r>
              <a:rPr lang="en-US" spc="-1" dirty="0" smtClean="0"/>
              <a:t>SEBI </a:t>
            </a:r>
            <a:r>
              <a:rPr lang="en-US" spc="-1" dirty="0"/>
              <a:t>or Stock </a:t>
            </a:r>
            <a:r>
              <a:rPr lang="en-US" spc="-1" dirty="0" smtClean="0"/>
              <a:t>Exchanges </a:t>
            </a:r>
            <a:r>
              <a:rPr lang="en-US" spc="-1" dirty="0"/>
              <a:t>or Depositories shall not be responsible for any damage or loss to any </a:t>
            </a:r>
            <a:r>
              <a:rPr lang="en-US" spc="-1" dirty="0" smtClean="0"/>
              <a:t>one </a:t>
            </a:r>
            <a:r>
              <a:rPr lang="en-US" spc="-1" dirty="0"/>
              <a:t>of any </a:t>
            </a:r>
            <a:r>
              <a:rPr lang="en-US" spc="-1" dirty="0" smtClean="0"/>
              <a:t>manner, </a:t>
            </a:r>
            <a:r>
              <a:rPr lang="en-US" spc="-1" dirty="0"/>
              <a:t>from use of this material. </a:t>
            </a:r>
          </a:p>
          <a:p>
            <a:pPr marL="343080" indent="-342360" algn="just">
              <a:lnSpc>
                <a:spcPct val="100000"/>
              </a:lnSpc>
              <a:spcBef>
                <a:spcPts val="1400"/>
              </a:spcBef>
              <a:buClr>
                <a:srgbClr val="000000"/>
              </a:buClr>
              <a:buFont typeface="Wingdings" charset="2"/>
              <a:buChar char=""/>
            </a:pPr>
            <a:endParaRPr lang="en-US" sz="200" spc="-1" dirty="0"/>
          </a:p>
          <a:p>
            <a:pPr marL="343080" indent="-342360" algn="just">
              <a:lnSpc>
                <a:spcPct val="100000"/>
              </a:lnSpc>
              <a:spcBef>
                <a:spcPts val="1400"/>
              </a:spcBef>
              <a:buClr>
                <a:srgbClr val="000000"/>
              </a:buClr>
              <a:buFont typeface="Wingdings" charset="2"/>
              <a:buChar char=""/>
            </a:pPr>
            <a:r>
              <a:rPr lang="en-US" spc="-1" dirty="0" smtClean="0"/>
              <a:t>Every </a:t>
            </a:r>
            <a:r>
              <a:rPr lang="en-US" spc="-1" dirty="0"/>
              <a:t>effort has been made to avoid errors or omissions in this material</a:t>
            </a:r>
            <a:r>
              <a:rPr lang="en-US" spc="-1" dirty="0" smtClean="0"/>
              <a:t>. </a:t>
            </a:r>
            <a:r>
              <a:rPr lang="en-US" spc="-1" dirty="0"/>
              <a:t>For recent market developments and initiatives, readers are requested to refer to recent laws, guidelines, directives framed thereunder and other relevant documents, as being declared from time to time. For any suggestions or feedback, you may send the same to </a:t>
            </a:r>
            <a:r>
              <a:rPr lang="en-US" spc="-1" dirty="0" smtClean="0">
                <a:hlinkClick r:id="rId2"/>
              </a:rPr>
              <a:t>visitsebi@sebi.gov.in</a:t>
            </a:r>
            <a:r>
              <a:rPr lang="en-US" spc="-1" dirty="0" smtClean="0"/>
              <a:t>.</a:t>
            </a:r>
          </a:p>
          <a:p>
            <a:pPr marL="720" algn="just">
              <a:lnSpc>
                <a:spcPct val="100000"/>
              </a:lnSpc>
              <a:spcBef>
                <a:spcPts val="1400"/>
              </a:spcBef>
              <a:buClr>
                <a:srgbClr val="000000"/>
              </a:buClr>
            </a:pPr>
            <a:r>
              <a:rPr lang="en-US" spc="-1" dirty="0" smtClean="0"/>
              <a:t> </a:t>
            </a:r>
          </a:p>
          <a:p>
            <a:pPr marL="343080" indent="-342360" algn="just">
              <a:lnSpc>
                <a:spcPct val="100000"/>
              </a:lnSpc>
              <a:spcBef>
                <a:spcPts val="1400"/>
              </a:spcBef>
              <a:buClr>
                <a:srgbClr val="000000"/>
              </a:buClr>
              <a:buFont typeface="Wingdings" charset="2"/>
              <a:buChar char=""/>
            </a:pPr>
            <a:endParaRPr lang="en-US" spc="-1" dirty="0"/>
          </a:p>
        </p:txBody>
      </p:sp>
      <p:pic>
        <p:nvPicPr>
          <p:cNvPr id="172" name="Picture 3"/>
          <p:cNvPicPr/>
          <p:nvPr/>
        </p:nvPicPr>
        <p:blipFill>
          <a:blip r:embed="rId3"/>
          <a:stretch/>
        </p:blipFill>
        <p:spPr>
          <a:xfrm>
            <a:off x="0" y="27180"/>
            <a:ext cx="1029600" cy="803880"/>
          </a:xfrm>
          <a:prstGeom prst="rect">
            <a:avLst/>
          </a:prstGeom>
          <a:ln>
            <a:noFill/>
          </a:ln>
        </p:spPr>
      </p:pic>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a:solidFill>
                  <a:srgbClr val="FFFFFF"/>
                </a:solidFill>
                <a:latin typeface="Calibri"/>
              </a:rPr>
              <a:t>2</a:t>
            </a:r>
            <a:endParaRPr lang="en-IN" sz="1000" b="0" strike="noStrike" spc="-1" dirty="0">
              <a:latin typeface="Arial"/>
            </a:endParaRPr>
          </a:p>
        </p:txBody>
      </p:sp>
    </p:spTree>
    <p:extLst>
      <p:ext uri="{BB962C8B-B14F-4D97-AF65-F5344CB8AC3E}">
        <p14:creationId xmlns:p14="http://schemas.microsoft.com/office/powerpoint/2010/main" val="4004342994"/>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p14="http://schemas.microsoft.com/office/powerpoint/2010/main"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pc="-1" dirty="0" smtClean="0">
                <a:solidFill>
                  <a:srgbClr val="000000"/>
                </a:solidFill>
                <a:latin typeface="Arial"/>
              </a:rPr>
              <a:t>Details of </a:t>
            </a:r>
            <a:r>
              <a:rPr lang="en-IN" sz="2800" b="1" spc="-1" dirty="0" err="1" smtClean="0">
                <a:solidFill>
                  <a:srgbClr val="000000"/>
                </a:solidFill>
                <a:latin typeface="Arial"/>
              </a:rPr>
              <a:t>InvITs</a:t>
            </a:r>
            <a:endParaRPr lang="en-IN" sz="28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smtClean="0">
                <a:solidFill>
                  <a:srgbClr val="FFFFFF"/>
                </a:solidFill>
                <a:latin typeface="Calibri"/>
              </a:rPr>
              <a:t>20</a:t>
            </a:r>
            <a:endParaRPr lang="en-IN" sz="1000" b="0" strike="noStrike" spc="-1" dirty="0">
              <a:latin typeface="Arial"/>
            </a:endParaRPr>
          </a:p>
        </p:txBody>
      </p:sp>
      <p:pic>
        <p:nvPicPr>
          <p:cNvPr id="7" name="Picture 3"/>
          <p:cNvPicPr/>
          <p:nvPr/>
        </p:nvPicPr>
        <p:blipFill>
          <a:blip r:embed="rId2"/>
          <a:stretch/>
        </p:blipFill>
        <p:spPr>
          <a:xfrm>
            <a:off x="0" y="27180"/>
            <a:ext cx="1029600" cy="803880"/>
          </a:xfrm>
          <a:prstGeom prst="rect">
            <a:avLst/>
          </a:prstGeom>
          <a:ln>
            <a:noFill/>
          </a:ln>
        </p:spPr>
      </p:pic>
      <p:sp>
        <p:nvSpPr>
          <p:cNvPr id="3" name="TextBox 2"/>
          <p:cNvSpPr txBox="1"/>
          <p:nvPr/>
        </p:nvSpPr>
        <p:spPr>
          <a:xfrm>
            <a:off x="514800" y="1378169"/>
            <a:ext cx="9018154" cy="646331"/>
          </a:xfrm>
          <a:prstGeom prst="rect">
            <a:avLst/>
          </a:prstGeom>
          <a:noFill/>
        </p:spPr>
        <p:txBody>
          <a:bodyPr wrap="square" rtlCol="0">
            <a:spAutoFit/>
          </a:bodyPr>
          <a:lstStyle/>
          <a:p>
            <a:pPr marL="285750" indent="-285750">
              <a:buFontTx/>
              <a:buChar char="-"/>
            </a:pPr>
            <a:r>
              <a:rPr lang="en-US" dirty="0" smtClean="0"/>
              <a:t>List of Indian </a:t>
            </a:r>
            <a:r>
              <a:rPr lang="en-US" dirty="0" err="1" smtClean="0"/>
              <a:t>InvITs</a:t>
            </a:r>
            <a:r>
              <a:rPr lang="en-US" dirty="0" smtClean="0"/>
              <a:t> and the sectors in which they have invested is give below:</a:t>
            </a:r>
            <a:endParaRPr lang="en-US" dirty="0"/>
          </a:p>
          <a:p>
            <a:endParaRPr lang="en-IN" dirty="0"/>
          </a:p>
        </p:txBody>
      </p:sp>
      <p:graphicFrame>
        <p:nvGraphicFramePr>
          <p:cNvPr id="4" name="Table 3"/>
          <p:cNvGraphicFramePr>
            <a:graphicFrameLocks noGrp="1"/>
          </p:cNvGraphicFramePr>
          <p:nvPr>
            <p:extLst>
              <p:ext uri="{D42A27DB-BD31-4B8C-83A1-F6EECF244321}">
                <p14:modId xmlns:p14="http://schemas.microsoft.com/office/powerpoint/2010/main" val="1759408792"/>
              </p:ext>
            </p:extLst>
          </p:nvPr>
        </p:nvGraphicFramePr>
        <p:xfrm>
          <a:off x="514800" y="2024500"/>
          <a:ext cx="8895240" cy="3135134"/>
        </p:xfrm>
        <a:graphic>
          <a:graphicData uri="http://schemas.openxmlformats.org/drawingml/2006/table">
            <a:tbl>
              <a:tblPr firstRow="1" bandRow="1">
                <a:tableStyleId>{5C22544A-7EE6-4342-B048-85BDC9FD1C3A}</a:tableStyleId>
              </a:tblPr>
              <a:tblGrid>
                <a:gridCol w="2495793">
                  <a:extLst>
                    <a:ext uri="{9D8B030D-6E8A-4147-A177-3AD203B41FA5}">
                      <a16:colId xmlns:a16="http://schemas.microsoft.com/office/drawing/2014/main" val="59773650"/>
                    </a:ext>
                  </a:extLst>
                </a:gridCol>
                <a:gridCol w="3011384">
                  <a:extLst>
                    <a:ext uri="{9D8B030D-6E8A-4147-A177-3AD203B41FA5}">
                      <a16:colId xmlns:a16="http://schemas.microsoft.com/office/drawing/2014/main" val="3815031899"/>
                    </a:ext>
                  </a:extLst>
                </a:gridCol>
                <a:gridCol w="3388063">
                  <a:extLst>
                    <a:ext uri="{9D8B030D-6E8A-4147-A177-3AD203B41FA5}">
                      <a16:colId xmlns:a16="http://schemas.microsoft.com/office/drawing/2014/main" val="3410503214"/>
                    </a:ext>
                  </a:extLst>
                </a:gridCol>
              </a:tblGrid>
              <a:tr h="574814">
                <a:tc>
                  <a:txBody>
                    <a:bodyPr/>
                    <a:lstStyle/>
                    <a:p>
                      <a:pPr algn="ctr"/>
                      <a:r>
                        <a:rPr lang="en-US" dirty="0" smtClean="0"/>
                        <a:t>Public </a:t>
                      </a:r>
                      <a:r>
                        <a:rPr lang="en-US" dirty="0" err="1" smtClean="0"/>
                        <a:t>InvITs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Private listed </a:t>
                      </a:r>
                      <a:r>
                        <a:rPr lang="en-US" dirty="0" err="1" smtClean="0"/>
                        <a:t>InvITs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Private unlisted </a:t>
                      </a:r>
                      <a:r>
                        <a:rPr lang="en-US" dirty="0" err="1" smtClean="0"/>
                        <a:t>InvITs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6800761"/>
                  </a:ext>
                </a:extLst>
              </a:tr>
              <a:tr h="574814">
                <a:tc>
                  <a:txBody>
                    <a:bodyPr/>
                    <a:lstStyle/>
                    <a:p>
                      <a:pPr algn="just"/>
                      <a:r>
                        <a:rPr lang="en-US" dirty="0" smtClean="0"/>
                        <a:t>IRB </a:t>
                      </a:r>
                      <a:r>
                        <a:rPr lang="en-US" dirty="0" err="1" smtClean="0"/>
                        <a:t>InvIT</a:t>
                      </a:r>
                      <a:r>
                        <a:rPr lang="en-US" dirty="0" smtClean="0"/>
                        <a:t> Fund</a:t>
                      </a:r>
                    </a:p>
                    <a:p>
                      <a:pPr algn="just"/>
                      <a:r>
                        <a:rPr lang="en-US" dirty="0" smtClean="0"/>
                        <a:t>(Highways)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dirty="0" err="1" smtClean="0"/>
                        <a:t>Indinfravit</a:t>
                      </a:r>
                      <a:r>
                        <a:rPr lang="en-US" dirty="0" smtClean="0"/>
                        <a:t> Trust</a:t>
                      </a:r>
                    </a:p>
                    <a:p>
                      <a:pPr algn="just"/>
                      <a:r>
                        <a:rPr lang="en-US" dirty="0" smtClean="0"/>
                        <a:t>(Highways)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dirty="0" smtClean="0"/>
                        <a:t>IRB Infrastructure Trust</a:t>
                      </a:r>
                    </a:p>
                    <a:p>
                      <a:pPr algn="just"/>
                      <a:r>
                        <a:rPr lang="en-US" dirty="0" smtClean="0"/>
                        <a:t>(Highways)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39683523"/>
                  </a:ext>
                </a:extLst>
              </a:tr>
              <a:tr h="574814">
                <a:tc>
                  <a:txBody>
                    <a:bodyPr/>
                    <a:lstStyle/>
                    <a:p>
                      <a:pPr algn="just"/>
                      <a:r>
                        <a:rPr lang="en-US" dirty="0" smtClean="0"/>
                        <a:t>India Grid Trust </a:t>
                      </a:r>
                    </a:p>
                    <a:p>
                      <a:pPr algn="just"/>
                      <a:r>
                        <a:rPr lang="en-US" dirty="0" smtClean="0"/>
                        <a:t>(Power</a:t>
                      </a:r>
                      <a:r>
                        <a:rPr lang="en-US" baseline="0" dirty="0" smtClean="0"/>
                        <a:t> Transmission)</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dirty="0" smtClean="0"/>
                        <a:t>Oriental </a:t>
                      </a:r>
                      <a:r>
                        <a:rPr lang="en-US" dirty="0" err="1" smtClean="0"/>
                        <a:t>InfraTrust</a:t>
                      </a:r>
                      <a:endParaRPr lang="en-US" dirty="0" smtClean="0"/>
                    </a:p>
                    <a:p>
                      <a:pPr algn="just"/>
                      <a:r>
                        <a:rPr lang="en-US" dirty="0" smtClean="0"/>
                        <a:t>(Highways)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dirty="0" smtClean="0"/>
                        <a:t>Digital </a:t>
                      </a:r>
                      <a:r>
                        <a:rPr lang="en-US" dirty="0" err="1" smtClean="0"/>
                        <a:t>Fibre</a:t>
                      </a:r>
                      <a:r>
                        <a:rPr lang="en-US" dirty="0" smtClean="0"/>
                        <a:t> Infrastructure Trust </a:t>
                      </a:r>
                    </a:p>
                    <a:p>
                      <a:pPr algn="just"/>
                      <a:r>
                        <a:rPr lang="en-US" dirty="0" smtClean="0"/>
                        <a:t>(Telecom – </a:t>
                      </a:r>
                      <a:r>
                        <a:rPr lang="en-US" dirty="0" err="1" smtClean="0"/>
                        <a:t>Fibre</a:t>
                      </a:r>
                      <a:r>
                        <a:rPr lang="en-US" dirty="0" smtClean="0"/>
                        <a:t> Optic)</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2400385"/>
                  </a:ext>
                </a:extLst>
              </a:tr>
              <a:tr h="574814">
                <a:tc>
                  <a:txBody>
                    <a:bodyPr/>
                    <a:lstStyle/>
                    <a:p>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dirty="0" smtClean="0"/>
                        <a:t>India Infrastructure Trust</a:t>
                      </a:r>
                    </a:p>
                    <a:p>
                      <a:pPr algn="just"/>
                      <a:r>
                        <a:rPr lang="en-US" dirty="0" smtClean="0"/>
                        <a:t>(Gas Transmission)</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66868212"/>
                  </a:ext>
                </a:extLst>
              </a:tr>
              <a:tr h="574814">
                <a:tc>
                  <a:txBody>
                    <a:bodyPr/>
                    <a:lstStyle/>
                    <a:p>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dirty="0" smtClean="0"/>
                        <a:t>Tower Infrastructure</a:t>
                      </a:r>
                      <a:r>
                        <a:rPr lang="en-US" baseline="0" dirty="0" smtClean="0"/>
                        <a:t> Trust</a:t>
                      </a:r>
                    </a:p>
                    <a:p>
                      <a:pPr algn="just"/>
                      <a:r>
                        <a:rPr lang="en-US" baseline="0" dirty="0" smtClean="0"/>
                        <a:t>(Telecom Towers)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1864079"/>
                  </a:ext>
                </a:extLst>
              </a:tr>
            </a:tbl>
          </a:graphicData>
        </a:graphic>
      </p:graphicFrame>
    </p:spTree>
    <p:extLst>
      <p:ext uri="{BB962C8B-B14F-4D97-AF65-F5344CB8AC3E}">
        <p14:creationId xmlns:p14="http://schemas.microsoft.com/office/powerpoint/2010/main" val="2470877482"/>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pc="-1" dirty="0" smtClean="0">
                <a:solidFill>
                  <a:srgbClr val="000000"/>
                </a:solidFill>
                <a:latin typeface="Arial"/>
              </a:rPr>
              <a:t>Cash flow in </a:t>
            </a:r>
            <a:r>
              <a:rPr lang="en-IN" sz="2800" b="1" spc="-1" dirty="0" err="1" smtClean="0">
                <a:solidFill>
                  <a:srgbClr val="000000"/>
                </a:solidFill>
                <a:latin typeface="Arial"/>
              </a:rPr>
              <a:t>InvITs</a:t>
            </a:r>
            <a:r>
              <a:rPr lang="en-IN" sz="2800" b="1" spc="-1" dirty="0" smtClean="0">
                <a:solidFill>
                  <a:srgbClr val="000000"/>
                </a:solidFill>
                <a:latin typeface="Arial"/>
              </a:rPr>
              <a:t> : An illustration</a:t>
            </a:r>
            <a:endParaRPr lang="en-IN" sz="28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smtClean="0">
                <a:solidFill>
                  <a:srgbClr val="FFFFFF"/>
                </a:solidFill>
                <a:latin typeface="Calibri"/>
              </a:rPr>
              <a:t>21</a:t>
            </a:r>
            <a:endParaRPr lang="en-IN" sz="1000" b="0" strike="noStrike" spc="-1" dirty="0">
              <a:latin typeface="Arial"/>
            </a:endParaRPr>
          </a:p>
        </p:txBody>
      </p:sp>
      <p:sp>
        <p:nvSpPr>
          <p:cNvPr id="7" name="object 3"/>
          <p:cNvSpPr/>
          <p:nvPr/>
        </p:nvSpPr>
        <p:spPr>
          <a:xfrm>
            <a:off x="3602619" y="970732"/>
            <a:ext cx="2807067" cy="592671"/>
          </a:xfrm>
          <a:prstGeom prst="rect">
            <a:avLst/>
          </a:prstGeom>
          <a:solidFill>
            <a:schemeClr val="accent1">
              <a:lumMod val="75000"/>
            </a:schemeClr>
          </a:solidFill>
        </p:spPr>
        <p:txBody>
          <a:bodyPr wrap="square" lIns="0" tIns="0" rIns="0" bIns="0" rtlCol="0"/>
          <a:lstStyle/>
          <a:p>
            <a:endParaRPr sz="2437">
              <a:latin typeface="Arial" panose="020B0604020202020204" pitchFamily="34" charset="0"/>
              <a:cs typeface="Arial" panose="020B0604020202020204" pitchFamily="34" charset="0"/>
            </a:endParaRPr>
          </a:p>
        </p:txBody>
      </p:sp>
      <p:sp>
        <p:nvSpPr>
          <p:cNvPr id="8" name="object 4"/>
          <p:cNvSpPr txBox="1"/>
          <p:nvPr/>
        </p:nvSpPr>
        <p:spPr>
          <a:xfrm>
            <a:off x="4598014" y="1164290"/>
            <a:ext cx="816278" cy="185579"/>
          </a:xfrm>
          <a:prstGeom prst="rect">
            <a:avLst/>
          </a:prstGeom>
        </p:spPr>
        <p:txBody>
          <a:bodyPr vert="horz" wrap="square" lIns="0" tIns="13540" rIns="0" bIns="0" rtlCol="0">
            <a:spAutoFit/>
          </a:bodyPr>
          <a:lstStyle/>
          <a:p>
            <a:pPr marL="12896">
              <a:spcBef>
                <a:spcPts val="107"/>
              </a:spcBef>
            </a:pPr>
            <a:r>
              <a:rPr sz="1117" b="1" spc="-10" dirty="0">
                <a:solidFill>
                  <a:srgbClr val="FFFFFF"/>
                </a:solidFill>
                <a:latin typeface="Arial" panose="020B0604020202020204" pitchFamily="34" charset="0"/>
                <a:cs typeface="Arial" panose="020B0604020202020204" pitchFamily="34" charset="0"/>
              </a:rPr>
              <a:t>U</a:t>
            </a:r>
            <a:r>
              <a:rPr sz="1117" b="1" dirty="0">
                <a:solidFill>
                  <a:srgbClr val="FFFFFF"/>
                </a:solidFill>
                <a:latin typeface="Arial" panose="020B0604020202020204" pitchFamily="34" charset="0"/>
                <a:cs typeface="Arial" panose="020B0604020202020204" pitchFamily="34" charset="0"/>
              </a:rPr>
              <a:t>ni</a:t>
            </a:r>
            <a:r>
              <a:rPr sz="1117" b="1" spc="5" dirty="0">
                <a:solidFill>
                  <a:srgbClr val="FFFFFF"/>
                </a:solidFill>
                <a:latin typeface="Arial" panose="020B0604020202020204" pitchFamily="34" charset="0"/>
                <a:cs typeface="Arial" panose="020B0604020202020204" pitchFamily="34" charset="0"/>
              </a:rPr>
              <a:t>t</a:t>
            </a:r>
            <a:r>
              <a:rPr sz="1117" b="1" dirty="0">
                <a:solidFill>
                  <a:srgbClr val="FFFFFF"/>
                </a:solidFill>
                <a:latin typeface="Arial" panose="020B0604020202020204" pitchFamily="34" charset="0"/>
                <a:cs typeface="Arial" panose="020B0604020202020204" pitchFamily="34" charset="0"/>
              </a:rPr>
              <a:t>h</a:t>
            </a:r>
            <a:r>
              <a:rPr sz="1117" b="1" spc="-10" dirty="0">
                <a:solidFill>
                  <a:srgbClr val="FFFFFF"/>
                </a:solidFill>
                <a:latin typeface="Arial" panose="020B0604020202020204" pitchFamily="34" charset="0"/>
                <a:cs typeface="Arial" panose="020B0604020202020204" pitchFamily="34" charset="0"/>
              </a:rPr>
              <a:t>o</a:t>
            </a:r>
            <a:r>
              <a:rPr sz="1117" b="1" dirty="0">
                <a:solidFill>
                  <a:srgbClr val="FFFFFF"/>
                </a:solidFill>
                <a:latin typeface="Arial" panose="020B0604020202020204" pitchFamily="34" charset="0"/>
                <a:cs typeface="Arial" panose="020B0604020202020204" pitchFamily="34" charset="0"/>
              </a:rPr>
              <a:t>ld</a:t>
            </a:r>
            <a:r>
              <a:rPr sz="1117" b="1" spc="-5" dirty="0">
                <a:solidFill>
                  <a:srgbClr val="FFFFFF"/>
                </a:solidFill>
                <a:latin typeface="Arial" panose="020B0604020202020204" pitchFamily="34" charset="0"/>
                <a:cs typeface="Arial" panose="020B0604020202020204" pitchFamily="34" charset="0"/>
              </a:rPr>
              <a:t>e</a:t>
            </a:r>
            <a:r>
              <a:rPr sz="1117" b="1" dirty="0">
                <a:solidFill>
                  <a:srgbClr val="FFFFFF"/>
                </a:solidFill>
                <a:latin typeface="Arial" panose="020B0604020202020204" pitchFamily="34" charset="0"/>
                <a:cs typeface="Arial" panose="020B0604020202020204" pitchFamily="34" charset="0"/>
              </a:rPr>
              <a:t>rs</a:t>
            </a:r>
            <a:endParaRPr sz="1117">
              <a:latin typeface="Arial" panose="020B0604020202020204" pitchFamily="34" charset="0"/>
              <a:cs typeface="Arial" panose="020B0604020202020204" pitchFamily="34" charset="0"/>
            </a:endParaRPr>
          </a:p>
        </p:txBody>
      </p:sp>
      <p:sp>
        <p:nvSpPr>
          <p:cNvPr id="9" name="object 5"/>
          <p:cNvSpPr/>
          <p:nvPr/>
        </p:nvSpPr>
        <p:spPr>
          <a:xfrm>
            <a:off x="1499640" y="5546528"/>
            <a:ext cx="1491738" cy="598862"/>
          </a:xfrm>
          <a:prstGeom prst="rect">
            <a:avLst/>
          </a:prstGeom>
          <a:blipFill>
            <a:blip r:embed="rId2" cstate="print"/>
            <a:stretch>
              <a:fillRect/>
            </a:stretch>
          </a:blipFill>
        </p:spPr>
        <p:txBody>
          <a:bodyPr wrap="square" lIns="0" tIns="0" rIns="0" bIns="0" rtlCol="0"/>
          <a:lstStyle/>
          <a:p>
            <a:endParaRPr sz="2437">
              <a:latin typeface="Arial" panose="020B0604020202020204" pitchFamily="34" charset="0"/>
              <a:cs typeface="Arial" panose="020B0604020202020204" pitchFamily="34" charset="0"/>
            </a:endParaRPr>
          </a:p>
        </p:txBody>
      </p:sp>
      <p:sp>
        <p:nvSpPr>
          <p:cNvPr id="10" name="object 6"/>
          <p:cNvSpPr txBox="1"/>
          <p:nvPr/>
        </p:nvSpPr>
        <p:spPr>
          <a:xfrm>
            <a:off x="2031188" y="5745015"/>
            <a:ext cx="428772" cy="187573"/>
          </a:xfrm>
          <a:prstGeom prst="rect">
            <a:avLst/>
          </a:prstGeom>
        </p:spPr>
        <p:txBody>
          <a:bodyPr vert="horz" wrap="square" lIns="0" tIns="12895" rIns="0" bIns="0" rtlCol="0">
            <a:spAutoFit/>
          </a:bodyPr>
          <a:lstStyle/>
          <a:p>
            <a:pPr marL="12896">
              <a:spcBef>
                <a:spcPts val="102"/>
              </a:spcBef>
            </a:pPr>
            <a:r>
              <a:rPr sz="1117" b="1" spc="-5" dirty="0">
                <a:latin typeface="Arial" panose="020B0604020202020204" pitchFamily="34" charset="0"/>
                <a:cs typeface="Arial" panose="020B0604020202020204" pitchFamily="34" charset="0"/>
              </a:rPr>
              <a:t>SPV</a:t>
            </a:r>
            <a:r>
              <a:rPr sz="1117" b="1" spc="-66" dirty="0">
                <a:latin typeface="Arial" panose="020B0604020202020204" pitchFamily="34" charset="0"/>
                <a:cs typeface="Arial" panose="020B0604020202020204" pitchFamily="34" charset="0"/>
              </a:rPr>
              <a:t> </a:t>
            </a:r>
            <a:r>
              <a:rPr sz="1117" b="1" dirty="0">
                <a:latin typeface="Arial" panose="020B0604020202020204" pitchFamily="34" charset="0"/>
                <a:cs typeface="Arial" panose="020B0604020202020204" pitchFamily="34" charset="0"/>
              </a:rPr>
              <a:t>1</a:t>
            </a:r>
            <a:endParaRPr sz="1117">
              <a:latin typeface="Arial" panose="020B0604020202020204" pitchFamily="34" charset="0"/>
              <a:cs typeface="Arial" panose="020B0604020202020204" pitchFamily="34" charset="0"/>
            </a:endParaRPr>
          </a:p>
        </p:txBody>
      </p:sp>
      <p:sp>
        <p:nvSpPr>
          <p:cNvPr id="11" name="object 7"/>
          <p:cNvSpPr/>
          <p:nvPr/>
        </p:nvSpPr>
        <p:spPr>
          <a:xfrm>
            <a:off x="4260284" y="5546528"/>
            <a:ext cx="1491738" cy="598862"/>
          </a:xfrm>
          <a:prstGeom prst="rect">
            <a:avLst/>
          </a:prstGeom>
          <a:blipFill>
            <a:blip r:embed="rId2" cstate="print"/>
            <a:stretch>
              <a:fillRect/>
            </a:stretch>
          </a:blipFill>
        </p:spPr>
        <p:txBody>
          <a:bodyPr wrap="square" lIns="0" tIns="0" rIns="0" bIns="0" rtlCol="0"/>
          <a:lstStyle/>
          <a:p>
            <a:endParaRPr sz="2437">
              <a:latin typeface="Arial" panose="020B0604020202020204" pitchFamily="34" charset="0"/>
              <a:cs typeface="Arial" panose="020B0604020202020204" pitchFamily="34" charset="0"/>
            </a:endParaRPr>
          </a:p>
        </p:txBody>
      </p:sp>
      <p:sp>
        <p:nvSpPr>
          <p:cNvPr id="12" name="object 8"/>
          <p:cNvSpPr txBox="1"/>
          <p:nvPr/>
        </p:nvSpPr>
        <p:spPr>
          <a:xfrm>
            <a:off x="4792089" y="5745015"/>
            <a:ext cx="429415" cy="187573"/>
          </a:xfrm>
          <a:prstGeom prst="rect">
            <a:avLst/>
          </a:prstGeom>
        </p:spPr>
        <p:txBody>
          <a:bodyPr vert="horz" wrap="square" lIns="0" tIns="12895" rIns="0" bIns="0" rtlCol="0">
            <a:spAutoFit/>
          </a:bodyPr>
          <a:lstStyle/>
          <a:p>
            <a:pPr marL="12896">
              <a:spcBef>
                <a:spcPts val="102"/>
              </a:spcBef>
            </a:pPr>
            <a:r>
              <a:rPr sz="1117" b="1" dirty="0">
                <a:latin typeface="Arial" panose="020B0604020202020204" pitchFamily="34" charset="0"/>
                <a:cs typeface="Arial" panose="020B0604020202020204" pitchFamily="34" charset="0"/>
              </a:rPr>
              <a:t>SPV</a:t>
            </a:r>
            <a:r>
              <a:rPr sz="1117" b="1" spc="-76" dirty="0">
                <a:latin typeface="Arial" panose="020B0604020202020204" pitchFamily="34" charset="0"/>
                <a:cs typeface="Arial" panose="020B0604020202020204" pitchFamily="34" charset="0"/>
              </a:rPr>
              <a:t> </a:t>
            </a:r>
            <a:r>
              <a:rPr sz="1117" b="1" dirty="0">
                <a:latin typeface="Arial" panose="020B0604020202020204" pitchFamily="34" charset="0"/>
                <a:cs typeface="Arial" panose="020B0604020202020204" pitchFamily="34" charset="0"/>
              </a:rPr>
              <a:t>2</a:t>
            </a:r>
            <a:endParaRPr sz="1117">
              <a:latin typeface="Arial" panose="020B0604020202020204" pitchFamily="34" charset="0"/>
              <a:cs typeface="Arial" panose="020B0604020202020204" pitchFamily="34" charset="0"/>
            </a:endParaRPr>
          </a:p>
        </p:txBody>
      </p:sp>
      <p:sp>
        <p:nvSpPr>
          <p:cNvPr id="13" name="object 10"/>
          <p:cNvSpPr/>
          <p:nvPr/>
        </p:nvSpPr>
        <p:spPr>
          <a:xfrm>
            <a:off x="7045105" y="5522393"/>
            <a:ext cx="1491737" cy="598862"/>
          </a:xfrm>
          <a:prstGeom prst="rect">
            <a:avLst/>
          </a:prstGeom>
          <a:blipFill>
            <a:blip r:embed="rId3" cstate="print"/>
            <a:stretch>
              <a:fillRect/>
            </a:stretch>
          </a:blipFill>
        </p:spPr>
        <p:txBody>
          <a:bodyPr wrap="square" lIns="0" tIns="0" rIns="0" bIns="0" rtlCol="0"/>
          <a:lstStyle/>
          <a:p>
            <a:endParaRPr sz="2437">
              <a:latin typeface="Arial" panose="020B0604020202020204" pitchFamily="34" charset="0"/>
              <a:cs typeface="Arial" panose="020B0604020202020204" pitchFamily="34" charset="0"/>
            </a:endParaRPr>
          </a:p>
        </p:txBody>
      </p:sp>
      <p:sp>
        <p:nvSpPr>
          <p:cNvPr id="14" name="object 13"/>
          <p:cNvSpPr txBox="1"/>
          <p:nvPr/>
        </p:nvSpPr>
        <p:spPr>
          <a:xfrm>
            <a:off x="7561374" y="5745015"/>
            <a:ext cx="428772" cy="187573"/>
          </a:xfrm>
          <a:prstGeom prst="rect">
            <a:avLst/>
          </a:prstGeom>
        </p:spPr>
        <p:txBody>
          <a:bodyPr vert="horz" wrap="square" lIns="0" tIns="12895" rIns="0" bIns="0" rtlCol="0">
            <a:spAutoFit/>
          </a:bodyPr>
          <a:lstStyle/>
          <a:p>
            <a:pPr marL="12896">
              <a:spcBef>
                <a:spcPts val="102"/>
              </a:spcBef>
            </a:pPr>
            <a:r>
              <a:rPr sz="1117" b="1" spc="-5" dirty="0">
                <a:latin typeface="Arial" panose="020B0604020202020204" pitchFamily="34" charset="0"/>
                <a:cs typeface="Arial" panose="020B0604020202020204" pitchFamily="34" charset="0"/>
              </a:rPr>
              <a:t>SPV</a:t>
            </a:r>
            <a:r>
              <a:rPr sz="1117" b="1" spc="-66" dirty="0">
                <a:latin typeface="Arial" panose="020B0604020202020204" pitchFamily="34" charset="0"/>
                <a:cs typeface="Arial" panose="020B0604020202020204" pitchFamily="34" charset="0"/>
              </a:rPr>
              <a:t> </a:t>
            </a:r>
            <a:r>
              <a:rPr sz="1117" b="1" dirty="0">
                <a:latin typeface="Arial" panose="020B0604020202020204" pitchFamily="34" charset="0"/>
                <a:cs typeface="Arial" panose="020B0604020202020204" pitchFamily="34" charset="0"/>
              </a:rPr>
              <a:t>3</a:t>
            </a:r>
            <a:endParaRPr sz="1117">
              <a:latin typeface="Arial" panose="020B0604020202020204" pitchFamily="34" charset="0"/>
              <a:cs typeface="Arial" panose="020B0604020202020204" pitchFamily="34" charset="0"/>
            </a:endParaRPr>
          </a:p>
        </p:txBody>
      </p:sp>
      <p:grpSp>
        <p:nvGrpSpPr>
          <p:cNvPr id="15" name="object 14"/>
          <p:cNvGrpSpPr/>
          <p:nvPr/>
        </p:nvGrpSpPr>
        <p:grpSpPr>
          <a:xfrm>
            <a:off x="2248411" y="1563404"/>
            <a:ext cx="5539212" cy="3995635"/>
            <a:chOff x="1932241" y="1431036"/>
            <a:chExt cx="5455285" cy="3935095"/>
          </a:xfrm>
        </p:grpSpPr>
        <p:sp>
          <p:nvSpPr>
            <p:cNvPr id="16" name="object 15"/>
            <p:cNvSpPr/>
            <p:nvPr/>
          </p:nvSpPr>
          <p:spPr>
            <a:xfrm>
              <a:off x="1937004" y="5003038"/>
              <a:ext cx="5445760" cy="358140"/>
            </a:xfrm>
            <a:custGeom>
              <a:avLst/>
              <a:gdLst/>
              <a:ahLst/>
              <a:cxnLst/>
              <a:rect l="l" t="t" r="r" b="b"/>
              <a:pathLst>
                <a:path w="5445759" h="358139">
                  <a:moveTo>
                    <a:pt x="5445379" y="358013"/>
                  </a:moveTo>
                  <a:lnTo>
                    <a:pt x="5445379" y="0"/>
                  </a:lnTo>
                  <a:lnTo>
                    <a:pt x="0" y="0"/>
                  </a:lnTo>
                  <a:lnTo>
                    <a:pt x="0" y="343153"/>
                  </a:lnTo>
                </a:path>
              </a:pathLst>
            </a:custGeom>
            <a:ln w="9143">
              <a:solidFill>
                <a:srgbClr val="959595"/>
              </a:solidFill>
            </a:ln>
          </p:spPr>
          <p:txBody>
            <a:bodyPr wrap="square" lIns="0" tIns="0" rIns="0" bIns="0" rtlCol="0"/>
            <a:lstStyle/>
            <a:p>
              <a:endParaRPr sz="2437">
                <a:latin typeface="Arial" panose="020B0604020202020204" pitchFamily="34" charset="0"/>
                <a:cs typeface="Arial" panose="020B0604020202020204" pitchFamily="34" charset="0"/>
              </a:endParaRPr>
            </a:p>
          </p:txBody>
        </p:sp>
        <p:sp>
          <p:nvSpPr>
            <p:cNvPr id="17" name="object 16"/>
            <p:cNvSpPr/>
            <p:nvPr/>
          </p:nvSpPr>
          <p:spPr>
            <a:xfrm>
              <a:off x="4838827" y="1431035"/>
              <a:ext cx="76835" cy="3564254"/>
            </a:xfrm>
            <a:custGeom>
              <a:avLst/>
              <a:gdLst/>
              <a:ahLst/>
              <a:cxnLst/>
              <a:rect l="l" t="t" r="r" b="b"/>
              <a:pathLst>
                <a:path w="76835" h="3564254">
                  <a:moveTo>
                    <a:pt x="76200" y="76200"/>
                  </a:moveTo>
                  <a:lnTo>
                    <a:pt x="69824" y="63500"/>
                  </a:lnTo>
                  <a:lnTo>
                    <a:pt x="37973" y="0"/>
                  </a:lnTo>
                  <a:lnTo>
                    <a:pt x="0" y="76200"/>
                  </a:lnTo>
                  <a:lnTo>
                    <a:pt x="31635" y="76200"/>
                  </a:lnTo>
                  <a:lnTo>
                    <a:pt x="33401" y="1751076"/>
                  </a:lnTo>
                  <a:lnTo>
                    <a:pt x="46101" y="1751076"/>
                  </a:lnTo>
                  <a:lnTo>
                    <a:pt x="44335" y="76200"/>
                  </a:lnTo>
                  <a:lnTo>
                    <a:pt x="76200" y="76200"/>
                  </a:lnTo>
                  <a:close/>
                </a:path>
                <a:path w="76835" h="3564254">
                  <a:moveTo>
                    <a:pt x="76835" y="2607183"/>
                  </a:moveTo>
                  <a:lnTo>
                    <a:pt x="70446" y="2594737"/>
                  </a:lnTo>
                  <a:lnTo>
                    <a:pt x="37973" y="2531364"/>
                  </a:lnTo>
                  <a:lnTo>
                    <a:pt x="635" y="2607945"/>
                  </a:lnTo>
                  <a:lnTo>
                    <a:pt x="32385" y="2607627"/>
                  </a:lnTo>
                  <a:lnTo>
                    <a:pt x="42672" y="3563874"/>
                  </a:lnTo>
                  <a:lnTo>
                    <a:pt x="55372" y="3563747"/>
                  </a:lnTo>
                  <a:lnTo>
                    <a:pt x="45085" y="2607500"/>
                  </a:lnTo>
                  <a:lnTo>
                    <a:pt x="76835" y="2607183"/>
                  </a:lnTo>
                  <a:close/>
                </a:path>
              </a:pathLst>
            </a:custGeom>
            <a:solidFill>
              <a:srgbClr val="959595"/>
            </a:solidFill>
          </p:spPr>
          <p:txBody>
            <a:bodyPr wrap="square" lIns="0" tIns="0" rIns="0" bIns="0" rtlCol="0"/>
            <a:lstStyle/>
            <a:p>
              <a:endParaRPr sz="2437">
                <a:latin typeface="Arial" panose="020B0604020202020204" pitchFamily="34" charset="0"/>
                <a:cs typeface="Arial" panose="020B0604020202020204" pitchFamily="34" charset="0"/>
              </a:endParaRPr>
            </a:p>
          </p:txBody>
        </p:sp>
      </p:grpSp>
      <p:sp>
        <p:nvSpPr>
          <p:cNvPr id="18" name="object 17"/>
          <p:cNvSpPr txBox="1"/>
          <p:nvPr/>
        </p:nvSpPr>
        <p:spPr>
          <a:xfrm>
            <a:off x="5396495" y="4213017"/>
            <a:ext cx="1712507" cy="184927"/>
          </a:xfrm>
          <a:prstGeom prst="rect">
            <a:avLst/>
          </a:prstGeom>
        </p:spPr>
        <p:txBody>
          <a:bodyPr vert="horz" wrap="square" lIns="0" tIns="12895" rIns="0" bIns="0" rtlCol="0">
            <a:spAutoFit/>
          </a:bodyPr>
          <a:lstStyle/>
          <a:p>
            <a:pPr marL="12896">
              <a:spcBef>
                <a:spcPts val="102"/>
              </a:spcBef>
            </a:pPr>
            <a:r>
              <a:rPr sz="1117" spc="-5" dirty="0">
                <a:latin typeface="Arial" panose="020B0604020202020204" pitchFamily="34" charset="0"/>
                <a:cs typeface="Arial" panose="020B0604020202020204" pitchFamily="34" charset="0"/>
              </a:rPr>
              <a:t>Distributions in </a:t>
            </a:r>
            <a:r>
              <a:rPr sz="1117" dirty="0">
                <a:latin typeface="Arial" panose="020B0604020202020204" pitchFamily="34" charset="0"/>
                <a:cs typeface="Arial" panose="020B0604020202020204" pitchFamily="34" charset="0"/>
              </a:rPr>
              <a:t>the </a:t>
            </a:r>
            <a:r>
              <a:rPr sz="1117" spc="5" dirty="0">
                <a:latin typeface="Arial" panose="020B0604020202020204" pitchFamily="34" charset="0"/>
                <a:cs typeface="Arial" panose="020B0604020202020204" pitchFamily="34" charset="0"/>
              </a:rPr>
              <a:t>form</a:t>
            </a:r>
            <a:r>
              <a:rPr sz="1117" spc="-116" dirty="0">
                <a:latin typeface="Arial" panose="020B0604020202020204" pitchFamily="34" charset="0"/>
                <a:cs typeface="Arial" panose="020B0604020202020204" pitchFamily="34" charset="0"/>
              </a:rPr>
              <a:t> </a:t>
            </a:r>
            <a:r>
              <a:rPr sz="1117" spc="5" dirty="0">
                <a:latin typeface="Arial" panose="020B0604020202020204" pitchFamily="34" charset="0"/>
                <a:cs typeface="Arial" panose="020B0604020202020204" pitchFamily="34" charset="0"/>
              </a:rPr>
              <a:t>of:</a:t>
            </a:r>
            <a:endParaRPr sz="1117">
              <a:latin typeface="Arial" panose="020B0604020202020204" pitchFamily="34" charset="0"/>
              <a:cs typeface="Arial" panose="020B0604020202020204" pitchFamily="34" charset="0"/>
            </a:endParaRPr>
          </a:p>
        </p:txBody>
      </p:sp>
      <p:sp>
        <p:nvSpPr>
          <p:cNvPr id="19" name="object 18"/>
          <p:cNvSpPr txBox="1"/>
          <p:nvPr/>
        </p:nvSpPr>
        <p:spPr>
          <a:xfrm>
            <a:off x="5370705" y="4383856"/>
            <a:ext cx="1327580" cy="760756"/>
          </a:xfrm>
          <a:prstGeom prst="rect">
            <a:avLst/>
          </a:prstGeom>
        </p:spPr>
        <p:txBody>
          <a:bodyPr vert="horz" wrap="square" lIns="0" tIns="90268" rIns="0" bIns="0" rtlCol="0">
            <a:spAutoFit/>
          </a:bodyPr>
          <a:lstStyle/>
          <a:p>
            <a:pPr marL="213422" indent="-175380">
              <a:spcBef>
                <a:spcPts val="711"/>
              </a:spcBef>
              <a:buClr>
                <a:srgbClr val="FF0000"/>
              </a:buClr>
              <a:buFont typeface="Wingdings"/>
              <a:buChar char=""/>
              <a:tabLst>
                <a:tab pos="214067" algn="l"/>
              </a:tabLst>
            </a:pPr>
            <a:r>
              <a:rPr sz="1117" spc="-5" dirty="0">
                <a:latin typeface="Arial" panose="020B0604020202020204" pitchFamily="34" charset="0"/>
                <a:cs typeface="Arial" panose="020B0604020202020204" pitchFamily="34" charset="0"/>
              </a:rPr>
              <a:t>Dividend</a:t>
            </a:r>
            <a:endParaRPr sz="1117" dirty="0">
              <a:latin typeface="Arial" panose="020B0604020202020204" pitchFamily="34" charset="0"/>
              <a:cs typeface="Arial" panose="020B0604020202020204" pitchFamily="34" charset="0"/>
            </a:endParaRPr>
          </a:p>
          <a:p>
            <a:pPr marL="213422" indent="-175380">
              <a:spcBef>
                <a:spcPts val="609"/>
              </a:spcBef>
              <a:buClr>
                <a:srgbClr val="FF0000"/>
              </a:buClr>
              <a:buFont typeface="Wingdings"/>
              <a:buChar char=""/>
              <a:tabLst>
                <a:tab pos="214067" algn="l"/>
              </a:tabLst>
            </a:pPr>
            <a:r>
              <a:rPr sz="1117" dirty="0">
                <a:latin typeface="Arial" panose="020B0604020202020204" pitchFamily="34" charset="0"/>
                <a:cs typeface="Arial" panose="020B0604020202020204" pitchFamily="34" charset="0"/>
              </a:rPr>
              <a:t>Interest </a:t>
            </a:r>
            <a:endParaRPr lang="en-IN" sz="1117" dirty="0">
              <a:latin typeface="Arial" panose="020B0604020202020204" pitchFamily="34" charset="0"/>
              <a:cs typeface="Arial" panose="020B0604020202020204" pitchFamily="34" charset="0"/>
            </a:endParaRPr>
          </a:p>
          <a:p>
            <a:pPr marL="213422" indent="-175380">
              <a:spcBef>
                <a:spcPts val="609"/>
              </a:spcBef>
              <a:buClr>
                <a:srgbClr val="FF0000"/>
              </a:buClr>
              <a:buFont typeface="Wingdings"/>
              <a:buChar char=""/>
              <a:tabLst>
                <a:tab pos="214067" algn="l"/>
              </a:tabLst>
            </a:pPr>
            <a:r>
              <a:rPr sz="1117" dirty="0">
                <a:latin typeface="Arial" panose="020B0604020202020204" pitchFamily="34" charset="0"/>
                <a:cs typeface="Arial" panose="020B0604020202020204" pitchFamily="34" charset="0"/>
              </a:rPr>
              <a:t>Return </a:t>
            </a:r>
            <a:r>
              <a:rPr sz="1117" spc="-5" dirty="0">
                <a:latin typeface="Arial" panose="020B0604020202020204" pitchFamily="34" charset="0"/>
                <a:cs typeface="Arial" panose="020B0604020202020204" pitchFamily="34" charset="0"/>
              </a:rPr>
              <a:t>of</a:t>
            </a:r>
            <a:r>
              <a:rPr sz="1117" spc="-76" dirty="0">
                <a:latin typeface="Arial" panose="020B0604020202020204" pitchFamily="34" charset="0"/>
                <a:cs typeface="Arial" panose="020B0604020202020204" pitchFamily="34" charset="0"/>
              </a:rPr>
              <a:t> </a:t>
            </a:r>
            <a:r>
              <a:rPr sz="1117" spc="-5" dirty="0">
                <a:latin typeface="Arial" panose="020B0604020202020204" pitchFamily="34" charset="0"/>
                <a:cs typeface="Arial" panose="020B0604020202020204" pitchFamily="34" charset="0"/>
              </a:rPr>
              <a:t>Capital</a:t>
            </a:r>
            <a:endParaRPr sz="1117" dirty="0">
              <a:latin typeface="Arial" panose="020B0604020202020204" pitchFamily="34" charset="0"/>
              <a:cs typeface="Arial" panose="020B0604020202020204" pitchFamily="34" charset="0"/>
            </a:endParaRPr>
          </a:p>
        </p:txBody>
      </p:sp>
      <p:sp>
        <p:nvSpPr>
          <p:cNvPr id="20" name="object 19"/>
          <p:cNvSpPr txBox="1"/>
          <p:nvPr/>
        </p:nvSpPr>
        <p:spPr>
          <a:xfrm>
            <a:off x="5279277" y="1623857"/>
            <a:ext cx="3478530" cy="695965"/>
          </a:xfrm>
          <a:prstGeom prst="rect">
            <a:avLst/>
          </a:prstGeom>
        </p:spPr>
        <p:txBody>
          <a:bodyPr vert="horz" wrap="square" lIns="0" tIns="12895" rIns="0" bIns="0" rtlCol="0">
            <a:spAutoFit/>
          </a:bodyPr>
          <a:lstStyle/>
          <a:p>
            <a:pPr marL="187631" marR="5158" indent="-175380">
              <a:lnSpc>
                <a:spcPct val="130000"/>
              </a:lnSpc>
              <a:spcBef>
                <a:spcPts val="102"/>
              </a:spcBef>
              <a:buClr>
                <a:srgbClr val="FF0000"/>
              </a:buClr>
              <a:buFont typeface="Wingdings"/>
              <a:buChar char=""/>
              <a:tabLst>
                <a:tab pos="188275" algn="l"/>
              </a:tabLst>
            </a:pPr>
            <a:r>
              <a:rPr sz="1117" spc="-5" dirty="0">
                <a:latin typeface="Arial" panose="020B0604020202020204" pitchFamily="34" charset="0"/>
                <a:cs typeface="Arial" panose="020B0604020202020204" pitchFamily="34" charset="0"/>
              </a:rPr>
              <a:t>Distributed </a:t>
            </a:r>
            <a:r>
              <a:rPr sz="1117" dirty="0">
                <a:latin typeface="Arial" panose="020B0604020202020204" pitchFamily="34" charset="0"/>
                <a:cs typeface="Arial" panose="020B0604020202020204" pitchFamily="34" charset="0"/>
              </a:rPr>
              <a:t>to </a:t>
            </a:r>
            <a:r>
              <a:rPr sz="1117" spc="-5" dirty="0">
                <a:latin typeface="Arial" panose="020B0604020202020204" pitchFamily="34" charset="0"/>
                <a:cs typeface="Arial" panose="020B0604020202020204" pitchFamily="34" charset="0"/>
              </a:rPr>
              <a:t>Unitholders </a:t>
            </a:r>
            <a:endParaRPr lang="en-IN" sz="1117" spc="-5" dirty="0">
              <a:latin typeface="Arial" panose="020B0604020202020204" pitchFamily="34" charset="0"/>
              <a:cs typeface="Arial" panose="020B0604020202020204" pitchFamily="34" charset="0"/>
            </a:endParaRPr>
          </a:p>
          <a:p>
            <a:pPr marL="187631" marR="5158" indent="-175380">
              <a:lnSpc>
                <a:spcPct val="130000"/>
              </a:lnSpc>
              <a:spcBef>
                <a:spcPts val="102"/>
              </a:spcBef>
              <a:buClr>
                <a:srgbClr val="FF0000"/>
              </a:buClr>
              <a:buFont typeface="Wingdings"/>
              <a:buChar char=""/>
              <a:tabLst>
                <a:tab pos="188275" algn="l"/>
              </a:tabLst>
            </a:pPr>
            <a:r>
              <a:rPr sz="1117" dirty="0">
                <a:latin typeface="Arial" panose="020B0604020202020204" pitchFamily="34" charset="0"/>
                <a:cs typeface="Arial" panose="020B0604020202020204" pitchFamily="34" charset="0"/>
              </a:rPr>
              <a:t>For tax treatment </a:t>
            </a:r>
            <a:r>
              <a:rPr sz="1117" spc="-5" dirty="0">
                <a:latin typeface="Arial" panose="020B0604020202020204" pitchFamily="34" charset="0"/>
                <a:cs typeface="Arial" panose="020B0604020202020204" pitchFamily="34" charset="0"/>
              </a:rPr>
              <a:t>in </a:t>
            </a:r>
            <a:r>
              <a:rPr sz="1117" dirty="0">
                <a:latin typeface="Arial" panose="020B0604020202020204" pitchFamily="34" charset="0"/>
                <a:cs typeface="Arial" panose="020B0604020202020204" pitchFamily="34" charset="0"/>
              </a:rPr>
              <a:t>the hands of</a:t>
            </a:r>
            <a:r>
              <a:rPr sz="1117" spc="-152" dirty="0">
                <a:latin typeface="Arial" panose="020B0604020202020204" pitchFamily="34" charset="0"/>
                <a:cs typeface="Arial" panose="020B0604020202020204" pitchFamily="34" charset="0"/>
              </a:rPr>
              <a:t> </a:t>
            </a:r>
            <a:r>
              <a:rPr sz="1117" spc="-5" dirty="0">
                <a:latin typeface="Arial" panose="020B0604020202020204" pitchFamily="34" charset="0"/>
                <a:cs typeface="Arial" panose="020B0604020202020204" pitchFamily="34" charset="0"/>
              </a:rPr>
              <a:t>Unitholders,</a:t>
            </a:r>
            <a:endParaRPr sz="1117" dirty="0">
              <a:latin typeface="Arial" panose="020B0604020202020204" pitchFamily="34" charset="0"/>
              <a:cs typeface="Arial" panose="020B0604020202020204" pitchFamily="34" charset="0"/>
            </a:endParaRPr>
          </a:p>
          <a:p>
            <a:pPr marL="187631">
              <a:spcBef>
                <a:spcPts val="401"/>
              </a:spcBef>
            </a:pPr>
            <a:r>
              <a:rPr sz="1117" spc="-5" dirty="0">
                <a:latin typeface="Arial" panose="020B0604020202020204" pitchFamily="34" charset="0"/>
                <a:cs typeface="Arial" panose="020B0604020202020204" pitchFamily="34" charset="0"/>
              </a:rPr>
              <a:t>distributions </a:t>
            </a:r>
            <a:r>
              <a:rPr sz="1117" dirty="0">
                <a:latin typeface="Arial" panose="020B0604020202020204" pitchFamily="34" charset="0"/>
                <a:cs typeface="Arial" panose="020B0604020202020204" pitchFamily="34" charset="0"/>
              </a:rPr>
              <a:t>are </a:t>
            </a:r>
            <a:r>
              <a:rPr sz="1117" spc="-5" dirty="0">
                <a:latin typeface="Arial" panose="020B0604020202020204" pitchFamily="34" charset="0"/>
                <a:cs typeface="Arial" panose="020B0604020202020204" pitchFamily="34" charset="0"/>
              </a:rPr>
              <a:t>divided</a:t>
            </a:r>
            <a:r>
              <a:rPr sz="1117" spc="-10" dirty="0">
                <a:latin typeface="Arial" panose="020B0604020202020204" pitchFamily="34" charset="0"/>
                <a:cs typeface="Arial" panose="020B0604020202020204" pitchFamily="34" charset="0"/>
              </a:rPr>
              <a:t> </a:t>
            </a:r>
            <a:r>
              <a:rPr sz="1117" dirty="0">
                <a:latin typeface="Arial" panose="020B0604020202020204" pitchFamily="34" charset="0"/>
                <a:cs typeface="Arial" panose="020B0604020202020204" pitchFamily="34" charset="0"/>
              </a:rPr>
              <a:t>into</a:t>
            </a:r>
          </a:p>
        </p:txBody>
      </p:sp>
      <p:sp>
        <p:nvSpPr>
          <p:cNvPr id="21" name="object 20"/>
          <p:cNvSpPr txBox="1"/>
          <p:nvPr/>
        </p:nvSpPr>
        <p:spPr>
          <a:xfrm>
            <a:off x="4664647" y="2386527"/>
            <a:ext cx="2242507" cy="1115439"/>
          </a:xfrm>
          <a:prstGeom prst="rect">
            <a:avLst/>
          </a:prstGeom>
        </p:spPr>
        <p:txBody>
          <a:bodyPr vert="horz" wrap="square" lIns="0" tIns="88333" rIns="0" bIns="0" rtlCol="0">
            <a:spAutoFit/>
          </a:bodyPr>
          <a:lstStyle/>
          <a:p>
            <a:pPr marL="1115468" indent="-176025">
              <a:spcBef>
                <a:spcPts val="696"/>
              </a:spcBef>
              <a:buClr>
                <a:srgbClr val="FF0000"/>
              </a:buClr>
              <a:buChar char="–"/>
              <a:tabLst>
                <a:tab pos="1116112" algn="l"/>
              </a:tabLst>
            </a:pPr>
            <a:r>
              <a:rPr sz="1117" spc="-5" dirty="0">
                <a:latin typeface="Arial" panose="020B0604020202020204" pitchFamily="34" charset="0"/>
                <a:cs typeface="Arial" panose="020B0604020202020204" pitchFamily="34" charset="0"/>
              </a:rPr>
              <a:t>Dividend</a:t>
            </a:r>
            <a:endParaRPr sz="1117" dirty="0">
              <a:latin typeface="Arial" panose="020B0604020202020204" pitchFamily="34" charset="0"/>
              <a:cs typeface="Arial" panose="020B0604020202020204" pitchFamily="34" charset="0"/>
            </a:endParaRPr>
          </a:p>
          <a:p>
            <a:pPr marL="1115468" indent="-176025">
              <a:spcBef>
                <a:spcPts val="599"/>
              </a:spcBef>
              <a:buClr>
                <a:srgbClr val="FF0000"/>
              </a:buClr>
              <a:buChar char="–"/>
              <a:tabLst>
                <a:tab pos="1116112" algn="l"/>
              </a:tabLst>
            </a:pPr>
            <a:r>
              <a:rPr sz="1117" dirty="0">
                <a:latin typeface="Arial" panose="020B0604020202020204" pitchFamily="34" charset="0"/>
                <a:cs typeface="Arial" panose="020B0604020202020204" pitchFamily="34" charset="0"/>
              </a:rPr>
              <a:t>Interest </a:t>
            </a:r>
            <a:endParaRPr lang="en-IN" sz="1117" dirty="0">
              <a:latin typeface="Arial" panose="020B0604020202020204" pitchFamily="34" charset="0"/>
              <a:cs typeface="Arial" panose="020B0604020202020204" pitchFamily="34" charset="0"/>
            </a:endParaRPr>
          </a:p>
          <a:p>
            <a:pPr marL="1115468" indent="-176025">
              <a:spcBef>
                <a:spcPts val="599"/>
              </a:spcBef>
              <a:buClr>
                <a:srgbClr val="FF0000"/>
              </a:buClr>
              <a:buChar char="–"/>
              <a:tabLst>
                <a:tab pos="1116112" algn="l"/>
              </a:tabLst>
            </a:pPr>
            <a:r>
              <a:rPr sz="1117" dirty="0">
                <a:latin typeface="Arial" panose="020B0604020202020204" pitchFamily="34" charset="0"/>
                <a:cs typeface="Arial" panose="020B0604020202020204" pitchFamily="34" charset="0"/>
              </a:rPr>
              <a:t>Return of</a:t>
            </a:r>
            <a:r>
              <a:rPr sz="1117" spc="-81" dirty="0">
                <a:latin typeface="Arial" panose="020B0604020202020204" pitchFamily="34" charset="0"/>
                <a:cs typeface="Arial" panose="020B0604020202020204" pitchFamily="34" charset="0"/>
              </a:rPr>
              <a:t> </a:t>
            </a:r>
            <a:r>
              <a:rPr sz="1117" spc="-5" dirty="0">
                <a:latin typeface="Arial" panose="020B0604020202020204" pitchFamily="34" charset="0"/>
                <a:cs typeface="Arial" panose="020B0604020202020204" pitchFamily="34" charset="0"/>
              </a:rPr>
              <a:t>Capital</a:t>
            </a:r>
            <a:endParaRPr sz="1117" dirty="0">
              <a:latin typeface="Arial" panose="020B0604020202020204" pitchFamily="34" charset="0"/>
              <a:cs typeface="Arial" panose="020B0604020202020204" pitchFamily="34" charset="0"/>
            </a:endParaRPr>
          </a:p>
          <a:p>
            <a:pPr>
              <a:spcBef>
                <a:spcPts val="51"/>
              </a:spcBef>
            </a:pPr>
            <a:endParaRPr sz="1117" dirty="0">
              <a:latin typeface="Arial" panose="020B0604020202020204" pitchFamily="34" charset="0"/>
              <a:cs typeface="Arial" panose="020B0604020202020204" pitchFamily="34" charset="0"/>
            </a:endParaRPr>
          </a:p>
          <a:p>
            <a:pPr marL="25791"/>
            <a:r>
              <a:rPr sz="1117" b="1" spc="-5" dirty="0">
                <a:solidFill>
                  <a:srgbClr val="FFFFFF"/>
                </a:solidFill>
                <a:latin typeface="Arial" panose="020B0604020202020204" pitchFamily="34" charset="0"/>
                <a:cs typeface="Arial" panose="020B0604020202020204" pitchFamily="34" charset="0"/>
              </a:rPr>
              <a:t>InvIT</a:t>
            </a:r>
            <a:endParaRPr sz="1117" dirty="0">
              <a:latin typeface="Arial" panose="020B0604020202020204" pitchFamily="34" charset="0"/>
              <a:cs typeface="Arial" panose="020B0604020202020204" pitchFamily="34" charset="0"/>
            </a:endParaRPr>
          </a:p>
        </p:txBody>
      </p:sp>
      <p:grpSp>
        <p:nvGrpSpPr>
          <p:cNvPr id="22" name="object 22"/>
          <p:cNvGrpSpPr/>
          <p:nvPr/>
        </p:nvGrpSpPr>
        <p:grpSpPr>
          <a:xfrm>
            <a:off x="4735350" y="1580425"/>
            <a:ext cx="280475" cy="3976936"/>
            <a:chOff x="4381500" y="1447800"/>
            <a:chExt cx="276225" cy="3916679"/>
          </a:xfrm>
        </p:grpSpPr>
        <p:sp>
          <p:nvSpPr>
            <p:cNvPr id="23" name="object 23"/>
            <p:cNvSpPr/>
            <p:nvPr/>
          </p:nvSpPr>
          <p:spPr>
            <a:xfrm>
              <a:off x="4381500" y="1447799"/>
              <a:ext cx="94615" cy="3582035"/>
            </a:xfrm>
            <a:custGeom>
              <a:avLst/>
              <a:gdLst/>
              <a:ahLst/>
              <a:cxnLst/>
              <a:rect l="l" t="t" r="r" b="b"/>
              <a:pathLst>
                <a:path w="94614" h="3582035">
                  <a:moveTo>
                    <a:pt x="76200" y="1657985"/>
                  </a:moveTo>
                  <a:lnTo>
                    <a:pt x="44450" y="1657985"/>
                  </a:lnTo>
                  <a:lnTo>
                    <a:pt x="44450" y="0"/>
                  </a:lnTo>
                  <a:lnTo>
                    <a:pt x="31750" y="0"/>
                  </a:lnTo>
                  <a:lnTo>
                    <a:pt x="31750" y="1657985"/>
                  </a:lnTo>
                  <a:lnTo>
                    <a:pt x="0" y="1657985"/>
                  </a:lnTo>
                  <a:lnTo>
                    <a:pt x="38100" y="1734185"/>
                  </a:lnTo>
                  <a:lnTo>
                    <a:pt x="69850" y="1670685"/>
                  </a:lnTo>
                  <a:lnTo>
                    <a:pt x="76200" y="1657985"/>
                  </a:lnTo>
                  <a:close/>
                </a:path>
                <a:path w="94614" h="3582035">
                  <a:moveTo>
                    <a:pt x="94488" y="3505327"/>
                  </a:moveTo>
                  <a:lnTo>
                    <a:pt x="62738" y="3505327"/>
                  </a:lnTo>
                  <a:lnTo>
                    <a:pt x="62738" y="2522220"/>
                  </a:lnTo>
                  <a:lnTo>
                    <a:pt x="50038" y="2522220"/>
                  </a:lnTo>
                  <a:lnTo>
                    <a:pt x="50038" y="3505327"/>
                  </a:lnTo>
                  <a:lnTo>
                    <a:pt x="18288" y="3505327"/>
                  </a:lnTo>
                  <a:lnTo>
                    <a:pt x="56388" y="3581527"/>
                  </a:lnTo>
                  <a:lnTo>
                    <a:pt x="88138" y="3518027"/>
                  </a:lnTo>
                  <a:lnTo>
                    <a:pt x="94488" y="3505327"/>
                  </a:lnTo>
                  <a:close/>
                </a:path>
              </a:pathLst>
            </a:custGeom>
            <a:solidFill>
              <a:srgbClr val="959595"/>
            </a:solidFill>
          </p:spPr>
          <p:txBody>
            <a:bodyPr wrap="square" lIns="0" tIns="0" rIns="0" bIns="0" rtlCol="0"/>
            <a:lstStyle/>
            <a:p>
              <a:endParaRPr sz="2437">
                <a:latin typeface="Arial" panose="020B0604020202020204" pitchFamily="34" charset="0"/>
                <a:cs typeface="Arial" panose="020B0604020202020204" pitchFamily="34" charset="0"/>
              </a:endParaRPr>
            </a:p>
          </p:txBody>
        </p:sp>
        <p:sp>
          <p:nvSpPr>
            <p:cNvPr id="24" name="object 24"/>
            <p:cNvSpPr/>
            <p:nvPr/>
          </p:nvSpPr>
          <p:spPr>
            <a:xfrm>
              <a:off x="4648200" y="4994147"/>
              <a:ext cx="5080" cy="365760"/>
            </a:xfrm>
            <a:custGeom>
              <a:avLst/>
              <a:gdLst/>
              <a:ahLst/>
              <a:cxnLst/>
              <a:rect l="l" t="t" r="r" b="b"/>
              <a:pathLst>
                <a:path w="5079" h="365760">
                  <a:moveTo>
                    <a:pt x="0" y="0"/>
                  </a:moveTo>
                  <a:lnTo>
                    <a:pt x="4825" y="365759"/>
                  </a:lnTo>
                </a:path>
              </a:pathLst>
            </a:custGeom>
            <a:ln w="9144">
              <a:solidFill>
                <a:srgbClr val="959595"/>
              </a:solidFill>
            </a:ln>
          </p:spPr>
          <p:txBody>
            <a:bodyPr wrap="square" lIns="0" tIns="0" rIns="0" bIns="0" rtlCol="0"/>
            <a:lstStyle/>
            <a:p>
              <a:endParaRPr sz="2437">
                <a:latin typeface="Arial" panose="020B0604020202020204" pitchFamily="34" charset="0"/>
                <a:cs typeface="Arial" panose="020B0604020202020204" pitchFamily="34" charset="0"/>
              </a:endParaRPr>
            </a:p>
          </p:txBody>
        </p:sp>
      </p:grpSp>
      <p:sp>
        <p:nvSpPr>
          <p:cNvPr id="25" name="object 25"/>
          <p:cNvSpPr txBox="1"/>
          <p:nvPr/>
        </p:nvSpPr>
        <p:spPr>
          <a:xfrm>
            <a:off x="3311442" y="4202804"/>
            <a:ext cx="1362397" cy="683397"/>
          </a:xfrm>
          <a:prstGeom prst="rect">
            <a:avLst/>
          </a:prstGeom>
        </p:spPr>
        <p:txBody>
          <a:bodyPr vert="horz" wrap="square" lIns="0" tIns="12895" rIns="0" bIns="0" rtlCol="0">
            <a:spAutoFit/>
          </a:bodyPr>
          <a:lstStyle/>
          <a:p>
            <a:pPr marL="38687" marR="30949" algn="just">
              <a:lnSpc>
                <a:spcPct val="130000"/>
              </a:lnSpc>
              <a:spcBef>
                <a:spcPts val="102"/>
              </a:spcBef>
            </a:pPr>
            <a:r>
              <a:rPr sz="1117" spc="-5" dirty="0">
                <a:latin typeface="Arial" panose="020B0604020202020204" pitchFamily="34" charset="0"/>
                <a:cs typeface="Arial" panose="020B0604020202020204" pitchFamily="34" charset="0"/>
              </a:rPr>
              <a:t>InvIT invests into  SPVs in </a:t>
            </a:r>
            <a:r>
              <a:rPr sz="1117" dirty="0">
                <a:latin typeface="Arial" panose="020B0604020202020204" pitchFamily="34" charset="0"/>
                <a:cs typeface="Arial" panose="020B0604020202020204" pitchFamily="34" charset="0"/>
              </a:rPr>
              <a:t>the </a:t>
            </a:r>
            <a:r>
              <a:rPr sz="1117" spc="-5" dirty="0">
                <a:latin typeface="Arial" panose="020B0604020202020204" pitchFamily="34" charset="0"/>
                <a:cs typeface="Arial" panose="020B0604020202020204" pitchFamily="34" charset="0"/>
              </a:rPr>
              <a:t>form </a:t>
            </a:r>
            <a:r>
              <a:rPr sz="1117" spc="-15" dirty="0">
                <a:latin typeface="Arial" panose="020B0604020202020204" pitchFamily="34" charset="0"/>
                <a:cs typeface="Arial" panose="020B0604020202020204" pitchFamily="34" charset="0"/>
              </a:rPr>
              <a:t>of  </a:t>
            </a:r>
            <a:r>
              <a:rPr sz="1117" dirty="0">
                <a:latin typeface="Arial" panose="020B0604020202020204" pitchFamily="34" charset="0"/>
                <a:cs typeface="Arial" panose="020B0604020202020204" pitchFamily="34" charset="0"/>
              </a:rPr>
              <a:t>Equity</a:t>
            </a:r>
            <a:endParaRPr sz="1066" baseline="27777" dirty="0">
              <a:latin typeface="Arial" panose="020B0604020202020204" pitchFamily="34" charset="0"/>
              <a:cs typeface="Arial" panose="020B0604020202020204" pitchFamily="34" charset="0"/>
            </a:endParaRPr>
          </a:p>
        </p:txBody>
      </p:sp>
      <p:sp>
        <p:nvSpPr>
          <p:cNvPr id="26" name="object 26"/>
          <p:cNvSpPr txBox="1"/>
          <p:nvPr/>
        </p:nvSpPr>
        <p:spPr>
          <a:xfrm>
            <a:off x="3384558" y="1819479"/>
            <a:ext cx="745353" cy="459938"/>
          </a:xfrm>
          <a:prstGeom prst="rect">
            <a:avLst/>
          </a:prstGeom>
        </p:spPr>
        <p:txBody>
          <a:bodyPr vert="horz" wrap="square" lIns="0" tIns="12895" rIns="0" bIns="0" rtlCol="0">
            <a:spAutoFit/>
          </a:bodyPr>
          <a:lstStyle/>
          <a:p>
            <a:pPr marL="12896" marR="5158">
              <a:lnSpc>
                <a:spcPct val="130000"/>
              </a:lnSpc>
              <a:spcBef>
                <a:spcPts val="102"/>
              </a:spcBef>
            </a:pPr>
            <a:r>
              <a:rPr sz="1117" spc="-10" dirty="0">
                <a:latin typeface="Arial" panose="020B0604020202020204" pitchFamily="34" charset="0"/>
                <a:cs typeface="Arial" panose="020B0604020202020204" pitchFamily="34" charset="0"/>
              </a:rPr>
              <a:t>U</a:t>
            </a:r>
            <a:r>
              <a:rPr sz="1117" spc="5" dirty="0">
                <a:latin typeface="Arial" panose="020B0604020202020204" pitchFamily="34" charset="0"/>
                <a:cs typeface="Arial" panose="020B0604020202020204" pitchFamily="34" charset="0"/>
              </a:rPr>
              <a:t>n</a:t>
            </a:r>
            <a:r>
              <a:rPr sz="1117" spc="-10" dirty="0">
                <a:latin typeface="Arial" panose="020B0604020202020204" pitchFamily="34" charset="0"/>
                <a:cs typeface="Arial" panose="020B0604020202020204" pitchFamily="34" charset="0"/>
              </a:rPr>
              <a:t>i</a:t>
            </a:r>
            <a:r>
              <a:rPr sz="1117" dirty="0">
                <a:latin typeface="Arial" panose="020B0604020202020204" pitchFamily="34" charset="0"/>
                <a:cs typeface="Arial" panose="020B0604020202020204" pitchFamily="34" charset="0"/>
              </a:rPr>
              <a:t>th</a:t>
            </a:r>
            <a:r>
              <a:rPr sz="1117" spc="-5" dirty="0">
                <a:latin typeface="Arial" panose="020B0604020202020204" pitchFamily="34" charset="0"/>
                <a:cs typeface="Arial" panose="020B0604020202020204" pitchFamily="34" charset="0"/>
              </a:rPr>
              <a:t>o</a:t>
            </a:r>
            <a:r>
              <a:rPr sz="1117" spc="-10" dirty="0">
                <a:latin typeface="Arial" panose="020B0604020202020204" pitchFamily="34" charset="0"/>
                <a:cs typeface="Arial" panose="020B0604020202020204" pitchFamily="34" charset="0"/>
              </a:rPr>
              <a:t>l</a:t>
            </a:r>
            <a:r>
              <a:rPr sz="1117" dirty="0">
                <a:latin typeface="Arial" panose="020B0604020202020204" pitchFamily="34" charset="0"/>
                <a:cs typeface="Arial" panose="020B0604020202020204" pitchFamily="34" charset="0"/>
              </a:rPr>
              <a:t>d</a:t>
            </a:r>
            <a:r>
              <a:rPr sz="1117" spc="-5" dirty="0">
                <a:latin typeface="Arial" panose="020B0604020202020204" pitchFamily="34" charset="0"/>
                <a:cs typeface="Arial" panose="020B0604020202020204" pitchFamily="34" charset="0"/>
              </a:rPr>
              <a:t>e</a:t>
            </a:r>
            <a:r>
              <a:rPr sz="1117" dirty="0">
                <a:latin typeface="Arial" panose="020B0604020202020204" pitchFamily="34" charset="0"/>
                <a:cs typeface="Arial" panose="020B0604020202020204" pitchFamily="34" charset="0"/>
              </a:rPr>
              <a:t>rs  </a:t>
            </a:r>
            <a:r>
              <a:rPr sz="1117" spc="-5" dirty="0">
                <a:latin typeface="Arial" panose="020B0604020202020204" pitchFamily="34" charset="0"/>
                <a:cs typeface="Arial" panose="020B0604020202020204" pitchFamily="34" charset="0"/>
              </a:rPr>
              <a:t>investment</a:t>
            </a:r>
            <a:endParaRPr sz="1117">
              <a:latin typeface="Arial" panose="020B0604020202020204" pitchFamily="34" charset="0"/>
              <a:cs typeface="Arial" panose="020B0604020202020204" pitchFamily="34" charset="0"/>
            </a:endParaRPr>
          </a:p>
        </p:txBody>
      </p:sp>
      <p:sp>
        <p:nvSpPr>
          <p:cNvPr id="27" name="object 27"/>
          <p:cNvSpPr txBox="1"/>
          <p:nvPr/>
        </p:nvSpPr>
        <p:spPr>
          <a:xfrm>
            <a:off x="4320764" y="1819480"/>
            <a:ext cx="374611" cy="468747"/>
          </a:xfrm>
          <a:prstGeom prst="rect">
            <a:avLst/>
          </a:prstGeom>
        </p:spPr>
        <p:txBody>
          <a:bodyPr vert="horz" wrap="square" lIns="0" tIns="12895" rIns="0" bIns="0" rtlCol="0">
            <a:spAutoFit/>
          </a:bodyPr>
          <a:lstStyle/>
          <a:p>
            <a:pPr marL="133469" marR="5158" indent="-121218">
              <a:lnSpc>
                <a:spcPct val="130000"/>
              </a:lnSpc>
              <a:spcBef>
                <a:spcPts val="102"/>
              </a:spcBef>
            </a:pPr>
            <a:r>
              <a:rPr sz="1117" dirty="0">
                <a:latin typeface="Arial" panose="020B0604020202020204" pitchFamily="34" charset="0"/>
                <a:cs typeface="Arial" panose="020B0604020202020204" pitchFamily="34" charset="0"/>
              </a:rPr>
              <a:t>m</a:t>
            </a:r>
            <a:r>
              <a:rPr sz="1117" spc="-15" dirty="0">
                <a:latin typeface="Arial" panose="020B0604020202020204" pitchFamily="34" charset="0"/>
                <a:cs typeface="Arial" panose="020B0604020202020204" pitchFamily="34" charset="0"/>
              </a:rPr>
              <a:t>a</a:t>
            </a:r>
            <a:r>
              <a:rPr sz="1117" spc="10" dirty="0">
                <a:latin typeface="Arial" panose="020B0604020202020204" pitchFamily="34" charset="0"/>
                <a:cs typeface="Arial" panose="020B0604020202020204" pitchFamily="34" charset="0"/>
              </a:rPr>
              <a:t>k</a:t>
            </a:r>
            <a:r>
              <a:rPr sz="1117" dirty="0">
                <a:latin typeface="Arial" panose="020B0604020202020204" pitchFamily="34" charset="0"/>
                <a:cs typeface="Arial" panose="020B0604020202020204" pitchFamily="34" charset="0"/>
              </a:rPr>
              <a:t>e  </a:t>
            </a:r>
            <a:r>
              <a:rPr sz="1117" spc="-10" dirty="0">
                <a:latin typeface="Arial" panose="020B0604020202020204" pitchFamily="34" charset="0"/>
                <a:cs typeface="Arial" panose="020B0604020202020204" pitchFamily="34" charset="0"/>
              </a:rPr>
              <a:t>i</a:t>
            </a:r>
            <a:r>
              <a:rPr sz="1117" spc="-15" dirty="0">
                <a:latin typeface="Arial" panose="020B0604020202020204" pitchFamily="34" charset="0"/>
                <a:cs typeface="Arial" panose="020B0604020202020204" pitchFamily="34" charset="0"/>
              </a:rPr>
              <a:t>n</a:t>
            </a:r>
            <a:r>
              <a:rPr sz="1117" dirty="0">
                <a:latin typeface="Arial" panose="020B0604020202020204" pitchFamily="34" charset="0"/>
                <a:cs typeface="Arial" panose="020B0604020202020204" pitchFamily="34" charset="0"/>
              </a:rPr>
              <a:t>to</a:t>
            </a:r>
            <a:endParaRPr sz="1117">
              <a:latin typeface="Arial" panose="020B0604020202020204" pitchFamily="34" charset="0"/>
              <a:cs typeface="Arial" panose="020B0604020202020204" pitchFamily="34" charset="0"/>
            </a:endParaRPr>
          </a:p>
        </p:txBody>
      </p:sp>
      <p:sp>
        <p:nvSpPr>
          <p:cNvPr id="28" name="object 28"/>
          <p:cNvSpPr txBox="1"/>
          <p:nvPr/>
        </p:nvSpPr>
        <p:spPr>
          <a:xfrm>
            <a:off x="3384558" y="2262049"/>
            <a:ext cx="1307592" cy="468747"/>
          </a:xfrm>
          <a:prstGeom prst="rect">
            <a:avLst/>
          </a:prstGeom>
        </p:spPr>
        <p:txBody>
          <a:bodyPr vert="horz" wrap="square" lIns="0" tIns="12895" rIns="0" bIns="0" rtlCol="0">
            <a:spAutoFit/>
          </a:bodyPr>
          <a:lstStyle/>
          <a:p>
            <a:pPr marL="12896" marR="5158">
              <a:lnSpc>
                <a:spcPct val="130000"/>
              </a:lnSpc>
              <a:spcBef>
                <a:spcPts val="102"/>
              </a:spcBef>
            </a:pPr>
            <a:r>
              <a:rPr sz="1117" spc="-5" dirty="0">
                <a:latin typeface="Arial" panose="020B0604020202020204" pitchFamily="34" charset="0"/>
                <a:cs typeface="Arial" panose="020B0604020202020204" pitchFamily="34" charset="0"/>
              </a:rPr>
              <a:t>InvIT by subscribing  </a:t>
            </a:r>
            <a:r>
              <a:rPr sz="1117" dirty="0">
                <a:latin typeface="Arial" panose="020B0604020202020204" pitchFamily="34" charset="0"/>
                <a:cs typeface="Arial" panose="020B0604020202020204" pitchFamily="34" charset="0"/>
              </a:rPr>
              <a:t>to </a:t>
            </a:r>
            <a:r>
              <a:rPr sz="1117" spc="-5" dirty="0">
                <a:latin typeface="Arial" panose="020B0604020202020204" pitchFamily="34" charset="0"/>
                <a:cs typeface="Arial" panose="020B0604020202020204" pitchFamily="34" charset="0"/>
              </a:rPr>
              <a:t>its</a:t>
            </a:r>
            <a:r>
              <a:rPr sz="1117" spc="-36" dirty="0">
                <a:latin typeface="Arial" panose="020B0604020202020204" pitchFamily="34" charset="0"/>
                <a:cs typeface="Arial" panose="020B0604020202020204" pitchFamily="34" charset="0"/>
              </a:rPr>
              <a:t> </a:t>
            </a:r>
            <a:r>
              <a:rPr sz="1117" spc="-5" dirty="0">
                <a:latin typeface="Arial" panose="020B0604020202020204" pitchFamily="34" charset="0"/>
                <a:cs typeface="Arial" panose="020B0604020202020204" pitchFamily="34" charset="0"/>
              </a:rPr>
              <a:t>units</a:t>
            </a:r>
            <a:endParaRPr sz="1117" dirty="0">
              <a:latin typeface="Arial" panose="020B0604020202020204" pitchFamily="34" charset="0"/>
              <a:cs typeface="Arial" panose="020B0604020202020204" pitchFamily="34" charset="0"/>
            </a:endParaRPr>
          </a:p>
        </p:txBody>
      </p:sp>
      <p:sp>
        <p:nvSpPr>
          <p:cNvPr id="29" name="Isosceles Triangle 28"/>
          <p:cNvSpPr/>
          <p:nvPr/>
        </p:nvSpPr>
        <p:spPr bwMode="auto">
          <a:xfrm>
            <a:off x="4215473" y="3094536"/>
            <a:ext cx="1581360" cy="1009968"/>
          </a:xfrm>
          <a:prstGeom prst="triangle">
            <a:avLst/>
          </a:prstGeom>
          <a:solidFill>
            <a:schemeClr val="accent1"/>
          </a:solidFill>
          <a:ln w="3175" cap="flat" cmpd="sng" algn="ctr">
            <a:noFill/>
            <a:prstDash val="solid"/>
            <a:round/>
            <a:headEnd type="none" w="med" len="med"/>
            <a:tailEnd type="none" w="med" len="med"/>
          </a:ln>
          <a:effectLst/>
        </p:spPr>
        <p:txBody>
          <a:bodyPr vert="horz" wrap="square" lIns="45720" tIns="45720" rIns="4572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ts val="0"/>
              </a:spcAft>
              <a:buClrTx/>
              <a:buSzTx/>
              <a:buFontTx/>
              <a:buNone/>
              <a:tabLst/>
            </a:pPr>
            <a:endParaRPr kumimoji="0" lang="en-IN" sz="800" b="0" i="0" u="none" strike="noStrike" cap="none" normalizeH="0" baseline="0" dirty="0">
              <a:ln>
                <a:noFill/>
              </a:ln>
              <a:effectLst/>
              <a:latin typeface="Arial" panose="020B0604020202020204" pitchFamily="34" charset="0"/>
              <a:cs typeface="Arial" pitchFamily="34" charset="0"/>
            </a:endParaRPr>
          </a:p>
        </p:txBody>
      </p:sp>
      <p:sp>
        <p:nvSpPr>
          <p:cNvPr id="30" name="TextBox 29"/>
          <p:cNvSpPr txBox="1"/>
          <p:nvPr/>
        </p:nvSpPr>
        <p:spPr>
          <a:xfrm>
            <a:off x="4708091" y="3589653"/>
            <a:ext cx="1169080" cy="307777"/>
          </a:xfrm>
          <a:prstGeom prst="rect">
            <a:avLst/>
          </a:prstGeom>
          <a:noFill/>
        </p:spPr>
        <p:txBody>
          <a:bodyPr wrap="square" lIns="45720" rIns="45720" rtlCol="0">
            <a:spAutoFit/>
          </a:bodyPr>
          <a:lstStyle/>
          <a:p>
            <a:r>
              <a:rPr lang="en-IN" sz="1400" b="1" dirty="0" err="1">
                <a:solidFill>
                  <a:schemeClr val="bg1"/>
                </a:solidFill>
                <a:latin typeface="Arial" panose="020B0604020202020204" pitchFamily="34" charset="0"/>
                <a:cs typeface="Arial" pitchFamily="34" charset="0"/>
              </a:rPr>
              <a:t>InvIT</a:t>
            </a:r>
            <a:endParaRPr lang="en-IN" sz="800" b="1" dirty="0">
              <a:solidFill>
                <a:schemeClr val="bg1"/>
              </a:solidFill>
              <a:latin typeface="Arial" pitchFamily="34" charset="0"/>
              <a:cs typeface="Arial" pitchFamily="34" charset="0"/>
            </a:endParaRPr>
          </a:p>
        </p:txBody>
      </p:sp>
      <p:pic>
        <p:nvPicPr>
          <p:cNvPr id="31" name="Picture 3"/>
          <p:cNvPicPr/>
          <p:nvPr/>
        </p:nvPicPr>
        <p:blipFill>
          <a:blip r:embed="rId4"/>
          <a:stretch/>
        </p:blipFill>
        <p:spPr>
          <a:xfrm>
            <a:off x="0" y="27180"/>
            <a:ext cx="1029600" cy="803880"/>
          </a:xfrm>
          <a:prstGeom prst="rect">
            <a:avLst/>
          </a:prstGeom>
          <a:ln>
            <a:noFill/>
          </a:ln>
        </p:spPr>
      </p:pic>
    </p:spTree>
    <p:extLst>
      <p:ext uri="{BB962C8B-B14F-4D97-AF65-F5344CB8AC3E}">
        <p14:creationId xmlns:p14="http://schemas.microsoft.com/office/powerpoint/2010/main" val="773801983"/>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pc="-1" dirty="0" smtClean="0">
                <a:solidFill>
                  <a:srgbClr val="000000"/>
                </a:solidFill>
              </a:rPr>
              <a:t>Where can an </a:t>
            </a:r>
            <a:r>
              <a:rPr lang="en-IN" sz="2800" b="1" spc="-1" dirty="0" err="1" smtClean="0">
                <a:solidFill>
                  <a:srgbClr val="000000"/>
                </a:solidFill>
                <a:latin typeface="Arial"/>
              </a:rPr>
              <a:t>InvIT</a:t>
            </a:r>
            <a:r>
              <a:rPr lang="en-IN" sz="2800" b="1" spc="-1" dirty="0" smtClean="0">
                <a:solidFill>
                  <a:srgbClr val="000000"/>
                </a:solidFill>
                <a:latin typeface="Arial"/>
              </a:rPr>
              <a:t> invest its funds ?</a:t>
            </a:r>
            <a:endParaRPr lang="en-IN" sz="2800" b="0" strike="noStrike" spc="-1" dirty="0">
              <a:latin typeface="Arial"/>
            </a:endParaRPr>
          </a:p>
        </p:txBody>
      </p:sp>
      <p:sp>
        <p:nvSpPr>
          <p:cNvPr id="170" name="CustomShape 2"/>
          <p:cNvSpPr/>
          <p:nvPr/>
        </p:nvSpPr>
        <p:spPr>
          <a:xfrm>
            <a:off x="356040" y="983250"/>
            <a:ext cx="9281880" cy="527625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lstStyle/>
          <a:p>
            <a:pPr marL="343620" indent="-342900">
              <a:lnSpc>
                <a:spcPct val="100000"/>
              </a:lnSpc>
              <a:spcBef>
                <a:spcPts val="1400"/>
              </a:spcBef>
              <a:buClr>
                <a:srgbClr val="000000"/>
              </a:buClr>
              <a:buFont typeface="Wingdings" panose="05000000000000000000" pitchFamily="2" charset="2"/>
              <a:buChar char="Ø"/>
            </a:pPr>
            <a:r>
              <a:rPr lang="en-US" sz="2000" spc="-1" dirty="0" smtClean="0">
                <a:solidFill>
                  <a:srgbClr val="000000"/>
                </a:solidFill>
              </a:rPr>
              <a:t>At </a:t>
            </a:r>
            <a:r>
              <a:rPr lang="en-US" sz="2000" spc="-1" dirty="0">
                <a:solidFill>
                  <a:srgbClr val="000000"/>
                </a:solidFill>
              </a:rPr>
              <a:t>least 80% of the value of a public </a:t>
            </a:r>
            <a:r>
              <a:rPr lang="en-US" sz="2000" spc="-1" dirty="0" err="1">
                <a:solidFill>
                  <a:srgbClr val="000000"/>
                </a:solidFill>
              </a:rPr>
              <a:t>InvIT</a:t>
            </a:r>
            <a:r>
              <a:rPr lang="en-US" sz="2000" spc="-1" dirty="0">
                <a:solidFill>
                  <a:srgbClr val="000000"/>
                </a:solidFill>
              </a:rPr>
              <a:t> to be invested in ‘</a:t>
            </a:r>
            <a:r>
              <a:rPr lang="en-US" sz="2000" b="1" u="sng" spc="-1" dirty="0">
                <a:solidFill>
                  <a:srgbClr val="000000"/>
                </a:solidFill>
              </a:rPr>
              <a:t>completed and </a:t>
            </a:r>
            <a:r>
              <a:rPr lang="en-US" sz="2000" b="1" u="sng" spc="-1" dirty="0" smtClean="0">
                <a:solidFill>
                  <a:srgbClr val="000000"/>
                </a:solidFill>
              </a:rPr>
              <a:t>revenue-generating</a:t>
            </a:r>
            <a:r>
              <a:rPr lang="en-US" sz="2000" spc="-1" dirty="0" smtClean="0">
                <a:solidFill>
                  <a:srgbClr val="000000"/>
                </a:solidFill>
              </a:rPr>
              <a:t>’ infrastructure </a:t>
            </a:r>
            <a:r>
              <a:rPr lang="en-US" sz="2000" spc="-1" dirty="0" smtClean="0">
                <a:solidFill>
                  <a:srgbClr val="000000"/>
                </a:solidFill>
              </a:rPr>
              <a:t>projects. </a:t>
            </a:r>
            <a:endParaRPr lang="en-US" sz="2000" spc="-1" dirty="0">
              <a:solidFill>
                <a:srgbClr val="000000"/>
              </a:solidFill>
            </a:endParaRPr>
          </a:p>
          <a:p>
            <a:pPr marL="343620" indent="-342900">
              <a:lnSpc>
                <a:spcPct val="100000"/>
              </a:lnSpc>
              <a:spcBef>
                <a:spcPts val="1400"/>
              </a:spcBef>
              <a:buClr>
                <a:srgbClr val="000000"/>
              </a:buClr>
              <a:buFont typeface="Wingdings" panose="05000000000000000000" pitchFamily="2" charset="2"/>
              <a:buChar char="Ø"/>
            </a:pPr>
            <a:r>
              <a:rPr lang="en-US" sz="2000" spc="-1" dirty="0">
                <a:solidFill>
                  <a:srgbClr val="000000"/>
                </a:solidFill>
              </a:rPr>
              <a:t>A maximum of 20% of the total value of </a:t>
            </a:r>
            <a:r>
              <a:rPr lang="en-US" sz="2000" spc="-1" dirty="0" err="1">
                <a:solidFill>
                  <a:srgbClr val="000000"/>
                </a:solidFill>
              </a:rPr>
              <a:t>InvITs</a:t>
            </a:r>
            <a:r>
              <a:rPr lang="en-US" sz="2000" spc="-1" dirty="0">
                <a:solidFill>
                  <a:srgbClr val="000000"/>
                </a:solidFill>
              </a:rPr>
              <a:t> can be from:</a:t>
            </a:r>
          </a:p>
          <a:p>
            <a:pPr marL="800820" lvl="1" indent="-342900">
              <a:spcBef>
                <a:spcPts val="1400"/>
              </a:spcBef>
              <a:buClr>
                <a:srgbClr val="000000"/>
              </a:buClr>
              <a:buFont typeface="Arial" panose="020B0604020202020204" pitchFamily="34" charset="0"/>
              <a:buChar char="•"/>
            </a:pPr>
            <a:r>
              <a:rPr lang="en-US" sz="2000" spc="-1" dirty="0">
                <a:solidFill>
                  <a:srgbClr val="000000"/>
                </a:solidFill>
              </a:rPr>
              <a:t>Under construction infrastructure projects </a:t>
            </a:r>
          </a:p>
          <a:p>
            <a:pPr marL="800820" lvl="1" indent="-342900">
              <a:spcBef>
                <a:spcPts val="1400"/>
              </a:spcBef>
              <a:buClr>
                <a:srgbClr val="000000"/>
              </a:buClr>
              <a:buFont typeface="Arial" panose="020B0604020202020204" pitchFamily="34" charset="0"/>
              <a:buChar char="•"/>
            </a:pPr>
            <a:r>
              <a:rPr lang="en-US" sz="2000" spc="-1" dirty="0" smtClean="0">
                <a:solidFill>
                  <a:srgbClr val="000000"/>
                </a:solidFill>
              </a:rPr>
              <a:t>Listed </a:t>
            </a:r>
            <a:r>
              <a:rPr lang="en-US" sz="2000" spc="-1" dirty="0">
                <a:solidFill>
                  <a:srgbClr val="000000"/>
                </a:solidFill>
              </a:rPr>
              <a:t>or unlisted debt of the companies in the infrastructure sector (other than debt of Hold Co/SPV)</a:t>
            </a:r>
          </a:p>
          <a:p>
            <a:pPr marL="800820" lvl="1" indent="-342900">
              <a:spcBef>
                <a:spcPts val="1400"/>
              </a:spcBef>
              <a:buClr>
                <a:srgbClr val="000000"/>
              </a:buClr>
              <a:buFont typeface="Arial" panose="020B0604020202020204" pitchFamily="34" charset="0"/>
              <a:buChar char="•"/>
            </a:pPr>
            <a:r>
              <a:rPr lang="en-US" sz="2000" spc="-1" dirty="0">
                <a:solidFill>
                  <a:srgbClr val="000000"/>
                </a:solidFill>
              </a:rPr>
              <a:t>Equity of listed companies in India generating at least 80% of their income from the infrastructure sector </a:t>
            </a:r>
          </a:p>
          <a:p>
            <a:pPr marL="800820" lvl="1" indent="-342900">
              <a:spcBef>
                <a:spcPts val="1400"/>
              </a:spcBef>
              <a:buClr>
                <a:srgbClr val="000000"/>
              </a:buClr>
              <a:buFont typeface="Arial" panose="020B0604020202020204" pitchFamily="34" charset="0"/>
              <a:buChar char="•"/>
            </a:pPr>
            <a:r>
              <a:rPr lang="en-US" sz="2000" spc="-1" dirty="0">
                <a:solidFill>
                  <a:srgbClr val="000000"/>
                </a:solidFill>
              </a:rPr>
              <a:t>Government securities, money market instruments, liquid mutual funds or cash equivalents </a:t>
            </a:r>
          </a:p>
          <a:p>
            <a:pPr marL="343620" indent="-342900">
              <a:lnSpc>
                <a:spcPct val="100000"/>
              </a:lnSpc>
              <a:spcBef>
                <a:spcPts val="1400"/>
              </a:spcBef>
              <a:buClr>
                <a:srgbClr val="000000"/>
              </a:buClr>
              <a:buFont typeface="Wingdings" panose="05000000000000000000" pitchFamily="2" charset="2"/>
              <a:buChar char="Ø"/>
            </a:pPr>
            <a:r>
              <a:rPr lang="en-US" sz="2000" spc="-1" dirty="0" smtClean="0">
                <a:solidFill>
                  <a:srgbClr val="000000"/>
                </a:solidFill>
              </a:rPr>
              <a:t>Privately placed </a:t>
            </a:r>
            <a:r>
              <a:rPr lang="en-US" sz="2000" spc="-1" dirty="0" err="1" smtClean="0">
                <a:solidFill>
                  <a:srgbClr val="000000"/>
                </a:solidFill>
              </a:rPr>
              <a:t>InvIT</a:t>
            </a:r>
            <a:r>
              <a:rPr lang="en-US" sz="2000" spc="-1" dirty="0" smtClean="0">
                <a:solidFill>
                  <a:srgbClr val="000000"/>
                </a:solidFill>
              </a:rPr>
              <a:t> can have any mix of under construction and completed infrastructure projects.</a:t>
            </a:r>
            <a:endParaRPr lang="en-US" sz="2200" spc="-1" dirty="0" smtClean="0">
              <a:solidFill>
                <a:srgbClr val="000000"/>
              </a:solidFill>
            </a:endParaRPr>
          </a:p>
          <a:p>
            <a:pPr marL="343080" indent="-342360">
              <a:lnSpc>
                <a:spcPct val="100000"/>
              </a:lnSpc>
              <a:spcBef>
                <a:spcPts val="1400"/>
              </a:spcBef>
              <a:buClr>
                <a:srgbClr val="000000"/>
              </a:buClr>
              <a:buFont typeface="Wingdings" charset="2"/>
              <a:buChar char=""/>
            </a:pPr>
            <a:endParaRPr lang="en-IN" sz="2200" spc="-1" dirty="0"/>
          </a:p>
          <a:p>
            <a:pPr marL="343080" indent="-342360">
              <a:lnSpc>
                <a:spcPct val="100000"/>
              </a:lnSpc>
              <a:spcBef>
                <a:spcPts val="1400"/>
              </a:spcBef>
              <a:buClr>
                <a:srgbClr val="000000"/>
              </a:buClr>
              <a:buFont typeface="Wingdings" charset="2"/>
              <a:buChar char=""/>
            </a:pPr>
            <a:endParaRPr lang="en-IN" sz="2200" b="0" strike="noStrike" spc="-1" dirty="0">
              <a:latin typeface="Arial"/>
            </a:endParaRPr>
          </a:p>
          <a:p>
            <a:pPr marL="343080" indent="-342360">
              <a:lnSpc>
                <a:spcPct val="93000"/>
              </a:lnSpc>
              <a:spcBef>
                <a:spcPts val="1400"/>
              </a:spcBef>
            </a:pPr>
            <a:endParaRPr lang="en-IN" sz="2200" b="0" strike="noStrike" spc="-1" dirty="0">
              <a:latin typeface="Arial"/>
            </a:endParaRPr>
          </a:p>
          <a:p>
            <a:pPr marL="343080" indent="-342360">
              <a:lnSpc>
                <a:spcPct val="93000"/>
              </a:lnSpc>
              <a:spcBef>
                <a:spcPts val="1400"/>
              </a:spcBef>
            </a:pPr>
            <a:endParaRPr lang="en-IN" sz="2200" b="0" strike="noStrike" spc="-1" dirty="0">
              <a:latin typeface="Arial"/>
            </a:endParaRPr>
          </a:p>
          <a:p>
            <a:pPr marL="343080" indent="-342360">
              <a:lnSpc>
                <a:spcPct val="93000"/>
              </a:lnSpc>
              <a:spcBef>
                <a:spcPts val="1400"/>
              </a:spcBef>
            </a:pPr>
            <a:endParaRPr lang="en-IN" sz="2200" b="0" strike="noStrike" spc="-1" dirty="0">
              <a:latin typeface="Arial"/>
            </a:endParaRPr>
          </a:p>
          <a:p>
            <a:pPr marL="343080" indent="-342360">
              <a:lnSpc>
                <a:spcPct val="93000"/>
              </a:lnSpc>
              <a:spcBef>
                <a:spcPts val="1400"/>
              </a:spcBef>
            </a:pPr>
            <a:endParaRPr lang="en-IN" sz="2200" b="0" strike="noStrike" spc="-1" dirty="0">
              <a:latin typeface="Arial"/>
            </a:endParaRPr>
          </a:p>
          <a:p>
            <a:pPr marL="343080" indent="-342360">
              <a:lnSpc>
                <a:spcPct val="93000"/>
              </a:lnSpc>
              <a:spcBef>
                <a:spcPts val="1400"/>
              </a:spcBef>
            </a:pPr>
            <a:endParaRPr lang="en-IN" sz="2200" b="0" strike="noStrike" spc="-1" dirty="0">
              <a:latin typeface="Arial"/>
            </a:endParaRPr>
          </a:p>
          <a:p>
            <a:pPr marL="343080" indent="-342360">
              <a:lnSpc>
                <a:spcPct val="93000"/>
              </a:lnSpc>
              <a:spcBef>
                <a:spcPts val="1400"/>
              </a:spcBef>
            </a:pPr>
            <a:endParaRPr lang="en-IN" sz="2200" b="0" strike="noStrike" spc="-1" dirty="0">
              <a:latin typeface="Arial"/>
            </a:endParaRPr>
          </a:p>
          <a:p>
            <a:pPr marL="343080" indent="-342360">
              <a:lnSpc>
                <a:spcPct val="93000"/>
              </a:lnSpc>
              <a:spcBef>
                <a:spcPts val="1400"/>
              </a:spcBef>
            </a:pPr>
            <a:endParaRPr lang="en-IN" sz="2200" b="0" strike="noStrike" spc="-1" dirty="0">
              <a:latin typeface="Arial"/>
            </a:endParaRPr>
          </a:p>
          <a:p>
            <a:pPr marL="343080" indent="-342360">
              <a:lnSpc>
                <a:spcPct val="93000"/>
              </a:lnSpc>
              <a:spcBef>
                <a:spcPts val="1400"/>
              </a:spcBef>
            </a:pPr>
            <a:r>
              <a:rPr lang="en-IN" sz="2200" b="0" strike="noStrike" spc="-1" dirty="0">
                <a:solidFill>
                  <a:srgbClr val="000000"/>
                </a:solidFill>
                <a:latin typeface="Arial"/>
                <a:ea typeface="Arial"/>
              </a:rPr>
              <a:t>  </a:t>
            </a:r>
            <a:endParaRPr lang="en-IN" sz="2200" b="0" strike="noStrike" spc="-1" dirty="0">
              <a:latin typeface="Arial"/>
            </a:endParaRPr>
          </a:p>
          <a:p>
            <a:pPr marL="343080" indent="-342360">
              <a:lnSpc>
                <a:spcPct val="93000"/>
              </a:lnSpc>
              <a:spcBef>
                <a:spcPts val="1400"/>
              </a:spcBef>
            </a:pPr>
            <a:r>
              <a:rPr lang="en-IN" sz="2200" b="1" strike="noStrike" spc="-1" dirty="0">
                <a:solidFill>
                  <a:srgbClr val="000000"/>
                </a:solidFill>
                <a:latin typeface="Arial"/>
                <a:ea typeface="Calibri"/>
              </a:rPr>
              <a:t> </a:t>
            </a:r>
            <a:endParaRPr lang="en-IN" sz="22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0" strike="noStrike" spc="-1" dirty="0" smtClean="0">
                <a:solidFill>
                  <a:schemeClr val="bg1"/>
                </a:solidFill>
                <a:latin typeface="Arial"/>
              </a:rPr>
              <a:t>22</a:t>
            </a:r>
            <a:endParaRPr lang="en-IN" sz="1000" b="0" strike="noStrike" spc="-1" dirty="0">
              <a:solidFill>
                <a:schemeClr val="bg1"/>
              </a:solidFill>
              <a:latin typeface="Arial"/>
            </a:endParaRPr>
          </a:p>
        </p:txBody>
      </p:sp>
      <p:pic>
        <p:nvPicPr>
          <p:cNvPr id="7" name="Picture 3"/>
          <p:cNvPicPr/>
          <p:nvPr/>
        </p:nvPicPr>
        <p:blipFill>
          <a:blip r:embed="rId2"/>
          <a:stretch/>
        </p:blipFill>
        <p:spPr>
          <a:xfrm>
            <a:off x="0" y="27180"/>
            <a:ext cx="1029600" cy="803880"/>
          </a:xfrm>
          <a:prstGeom prst="rect">
            <a:avLst/>
          </a:prstGeom>
          <a:ln>
            <a:noFill/>
          </a:ln>
        </p:spPr>
      </p:pic>
    </p:spTree>
    <p:extLst>
      <p:ext uri="{BB962C8B-B14F-4D97-AF65-F5344CB8AC3E}">
        <p14:creationId xmlns:p14="http://schemas.microsoft.com/office/powerpoint/2010/main" val="464704275"/>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pc="-1" dirty="0" smtClean="0">
                <a:solidFill>
                  <a:srgbClr val="000000"/>
                </a:solidFill>
              </a:rPr>
              <a:t>Rights of </a:t>
            </a:r>
            <a:r>
              <a:rPr lang="en-IN" sz="2800" b="1" spc="-1" dirty="0" smtClean="0">
                <a:solidFill>
                  <a:srgbClr val="000000"/>
                </a:solidFill>
              </a:rPr>
              <a:t>unit holders </a:t>
            </a:r>
            <a:r>
              <a:rPr lang="en-IN" sz="2800" b="1" spc="-1" dirty="0" smtClean="0">
                <a:solidFill>
                  <a:srgbClr val="000000"/>
                </a:solidFill>
              </a:rPr>
              <a:t>in </a:t>
            </a:r>
            <a:r>
              <a:rPr lang="en-IN" sz="2800" b="1" spc="-1" dirty="0" err="1" smtClean="0">
                <a:solidFill>
                  <a:srgbClr val="000000"/>
                </a:solidFill>
              </a:rPr>
              <a:t>InvITs</a:t>
            </a:r>
            <a:endParaRPr lang="en-IN" sz="2800" b="0" strike="noStrike" spc="-1" dirty="0">
              <a:latin typeface="Arial"/>
            </a:endParaRPr>
          </a:p>
        </p:txBody>
      </p:sp>
      <p:sp>
        <p:nvSpPr>
          <p:cNvPr id="170" name="CustomShape 2"/>
          <p:cNvSpPr/>
          <p:nvPr/>
        </p:nvSpPr>
        <p:spPr>
          <a:xfrm>
            <a:off x="356040" y="983250"/>
            <a:ext cx="9281880" cy="527625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lstStyle/>
          <a:p>
            <a:pPr marL="343620" indent="-342900">
              <a:lnSpc>
                <a:spcPct val="100000"/>
              </a:lnSpc>
              <a:spcBef>
                <a:spcPts val="1400"/>
              </a:spcBef>
              <a:buClr>
                <a:srgbClr val="000000"/>
              </a:buClr>
              <a:buFont typeface="Wingdings" panose="05000000000000000000" pitchFamily="2" charset="2"/>
              <a:buChar char="Ø"/>
            </a:pPr>
            <a:r>
              <a:rPr lang="en-US" sz="2200" spc="-1" dirty="0" smtClean="0">
                <a:solidFill>
                  <a:srgbClr val="000000"/>
                </a:solidFill>
              </a:rPr>
              <a:t>Right </a:t>
            </a:r>
            <a:r>
              <a:rPr lang="en-US" sz="2200" spc="-1" dirty="0">
                <a:solidFill>
                  <a:srgbClr val="000000"/>
                </a:solidFill>
              </a:rPr>
              <a:t>to receive returns through cash distributions made by the trust  </a:t>
            </a:r>
          </a:p>
          <a:p>
            <a:pPr marL="343620" indent="-342900">
              <a:lnSpc>
                <a:spcPct val="100000"/>
              </a:lnSpc>
              <a:spcBef>
                <a:spcPts val="1400"/>
              </a:spcBef>
              <a:buClr>
                <a:srgbClr val="000000"/>
              </a:buClr>
              <a:buFont typeface="Wingdings" panose="05000000000000000000" pitchFamily="2" charset="2"/>
              <a:buChar char="Ø"/>
            </a:pPr>
            <a:r>
              <a:rPr lang="en-US" sz="2200" spc="-1" dirty="0">
                <a:solidFill>
                  <a:srgbClr val="000000"/>
                </a:solidFill>
              </a:rPr>
              <a:t>Rights to vote on matters pertaining to acquisition of new assets or borrowing </a:t>
            </a:r>
          </a:p>
          <a:p>
            <a:pPr marL="343620" indent="-342900">
              <a:lnSpc>
                <a:spcPct val="100000"/>
              </a:lnSpc>
              <a:spcBef>
                <a:spcPts val="1400"/>
              </a:spcBef>
              <a:buClr>
                <a:srgbClr val="000000"/>
              </a:buClr>
              <a:buFont typeface="Wingdings" panose="05000000000000000000" pitchFamily="2" charset="2"/>
              <a:buChar char="Ø"/>
            </a:pPr>
            <a:r>
              <a:rPr lang="en-US" sz="2200" spc="-1" dirty="0">
                <a:solidFill>
                  <a:srgbClr val="000000"/>
                </a:solidFill>
              </a:rPr>
              <a:t>Right to vote on related party matters </a:t>
            </a:r>
          </a:p>
          <a:p>
            <a:pPr marL="343620" indent="-342900">
              <a:lnSpc>
                <a:spcPct val="100000"/>
              </a:lnSpc>
              <a:spcBef>
                <a:spcPts val="1400"/>
              </a:spcBef>
              <a:buClr>
                <a:srgbClr val="000000"/>
              </a:buClr>
              <a:buFont typeface="Wingdings" panose="05000000000000000000" pitchFamily="2" charset="2"/>
              <a:buChar char="Ø"/>
            </a:pPr>
            <a:r>
              <a:rPr lang="en-US" sz="2200" spc="-1" dirty="0">
                <a:solidFill>
                  <a:srgbClr val="000000"/>
                </a:solidFill>
              </a:rPr>
              <a:t>Right to vote on matters such as appointment or change of the Investment Manager</a:t>
            </a:r>
          </a:p>
          <a:p>
            <a:pPr marL="343620" indent="-342900">
              <a:lnSpc>
                <a:spcPct val="100000"/>
              </a:lnSpc>
              <a:spcBef>
                <a:spcPts val="1400"/>
              </a:spcBef>
              <a:buClr>
                <a:srgbClr val="000000"/>
              </a:buClr>
              <a:buFont typeface="Wingdings" panose="05000000000000000000" pitchFamily="2" charset="2"/>
              <a:buChar char="Ø"/>
            </a:pPr>
            <a:r>
              <a:rPr lang="en-US" sz="2200" spc="-1" dirty="0">
                <a:solidFill>
                  <a:srgbClr val="000000"/>
                </a:solidFill>
              </a:rPr>
              <a:t>Right to vote on induction of a Sponsor, with the opportunity to exit for dissenting voters</a:t>
            </a:r>
          </a:p>
          <a:p>
            <a:pPr marL="343620" indent="-342900">
              <a:lnSpc>
                <a:spcPct val="100000"/>
              </a:lnSpc>
              <a:spcBef>
                <a:spcPts val="1400"/>
              </a:spcBef>
              <a:buClr>
                <a:srgbClr val="000000"/>
              </a:buClr>
              <a:buFont typeface="Wingdings" panose="05000000000000000000" pitchFamily="2" charset="2"/>
              <a:buChar char="Ø"/>
            </a:pPr>
            <a:r>
              <a:rPr lang="en-US" sz="2200" spc="-1" dirty="0">
                <a:solidFill>
                  <a:srgbClr val="000000"/>
                </a:solidFill>
              </a:rPr>
              <a:t>Right to vote on exit of Sponsor</a:t>
            </a:r>
          </a:p>
          <a:p>
            <a:pPr marL="343620" indent="-342900">
              <a:lnSpc>
                <a:spcPct val="100000"/>
              </a:lnSpc>
              <a:spcBef>
                <a:spcPts val="1400"/>
              </a:spcBef>
              <a:buClr>
                <a:srgbClr val="000000"/>
              </a:buClr>
              <a:buFont typeface="Wingdings" panose="05000000000000000000" pitchFamily="2" charset="2"/>
              <a:buChar char="Ø"/>
            </a:pPr>
            <a:r>
              <a:rPr lang="en-US" sz="2200" spc="-1" dirty="0">
                <a:solidFill>
                  <a:srgbClr val="000000"/>
                </a:solidFill>
              </a:rPr>
              <a:t>Right to receive periodic disclosures like annual report, valuation report, quarterly/ semi-annual financials </a:t>
            </a:r>
            <a:r>
              <a:rPr lang="en-US" sz="2200" spc="-1" dirty="0" err="1">
                <a:solidFill>
                  <a:srgbClr val="000000"/>
                </a:solidFill>
              </a:rPr>
              <a:t>etc</a:t>
            </a:r>
            <a:endParaRPr lang="en-US" sz="2200" spc="-1" dirty="0">
              <a:solidFill>
                <a:srgbClr val="000000"/>
              </a:solidFill>
            </a:endParaRPr>
          </a:p>
          <a:p>
            <a:pPr marL="343620" indent="-342900">
              <a:lnSpc>
                <a:spcPct val="100000"/>
              </a:lnSpc>
              <a:spcBef>
                <a:spcPts val="1400"/>
              </a:spcBef>
              <a:buClr>
                <a:srgbClr val="000000"/>
              </a:buClr>
              <a:buFont typeface="Wingdings" panose="05000000000000000000" pitchFamily="2" charset="2"/>
              <a:buChar char="Ø"/>
            </a:pPr>
            <a:endParaRPr lang="en-US" sz="2200" spc="-1" dirty="0" smtClean="0">
              <a:solidFill>
                <a:srgbClr val="000000"/>
              </a:solidFill>
            </a:endParaRPr>
          </a:p>
          <a:p>
            <a:pPr marL="343080" indent="-342360">
              <a:lnSpc>
                <a:spcPct val="100000"/>
              </a:lnSpc>
              <a:spcBef>
                <a:spcPts val="1400"/>
              </a:spcBef>
              <a:buClr>
                <a:srgbClr val="000000"/>
              </a:buClr>
              <a:buFont typeface="Wingdings" charset="2"/>
              <a:buChar char=""/>
            </a:pPr>
            <a:endParaRPr lang="en-IN" sz="2200" spc="-1" dirty="0"/>
          </a:p>
          <a:p>
            <a:pPr marL="343080" indent="-342360">
              <a:lnSpc>
                <a:spcPct val="100000"/>
              </a:lnSpc>
              <a:spcBef>
                <a:spcPts val="1400"/>
              </a:spcBef>
              <a:buClr>
                <a:srgbClr val="000000"/>
              </a:buClr>
              <a:buFont typeface="Wingdings" charset="2"/>
              <a:buChar char=""/>
            </a:pPr>
            <a:endParaRPr lang="en-IN" sz="2200" b="0" strike="noStrike" spc="-1" dirty="0">
              <a:latin typeface="Arial"/>
            </a:endParaRPr>
          </a:p>
          <a:p>
            <a:pPr marL="343080" indent="-342360">
              <a:lnSpc>
                <a:spcPct val="93000"/>
              </a:lnSpc>
              <a:spcBef>
                <a:spcPts val="1400"/>
              </a:spcBef>
            </a:pPr>
            <a:endParaRPr lang="en-IN" sz="2200" b="0" strike="noStrike" spc="-1" dirty="0">
              <a:latin typeface="Arial"/>
            </a:endParaRPr>
          </a:p>
          <a:p>
            <a:pPr marL="343080" indent="-342360">
              <a:lnSpc>
                <a:spcPct val="93000"/>
              </a:lnSpc>
              <a:spcBef>
                <a:spcPts val="1400"/>
              </a:spcBef>
            </a:pPr>
            <a:endParaRPr lang="en-IN" sz="2200" b="0" strike="noStrike" spc="-1" dirty="0">
              <a:latin typeface="Arial"/>
            </a:endParaRPr>
          </a:p>
          <a:p>
            <a:pPr marL="343080" indent="-342360">
              <a:lnSpc>
                <a:spcPct val="93000"/>
              </a:lnSpc>
              <a:spcBef>
                <a:spcPts val="1400"/>
              </a:spcBef>
            </a:pPr>
            <a:endParaRPr lang="en-IN" sz="2200" b="0" strike="noStrike" spc="-1" dirty="0">
              <a:latin typeface="Arial"/>
            </a:endParaRPr>
          </a:p>
          <a:p>
            <a:pPr marL="343080" indent="-342360">
              <a:lnSpc>
                <a:spcPct val="93000"/>
              </a:lnSpc>
              <a:spcBef>
                <a:spcPts val="1400"/>
              </a:spcBef>
            </a:pPr>
            <a:endParaRPr lang="en-IN" sz="2200" b="0" strike="noStrike" spc="-1" dirty="0">
              <a:latin typeface="Arial"/>
            </a:endParaRPr>
          </a:p>
          <a:p>
            <a:pPr marL="343080" indent="-342360">
              <a:lnSpc>
                <a:spcPct val="93000"/>
              </a:lnSpc>
              <a:spcBef>
                <a:spcPts val="1400"/>
              </a:spcBef>
            </a:pPr>
            <a:endParaRPr lang="en-IN" sz="2200" b="0" strike="noStrike" spc="-1" dirty="0">
              <a:latin typeface="Arial"/>
            </a:endParaRPr>
          </a:p>
          <a:p>
            <a:pPr marL="343080" indent="-342360">
              <a:lnSpc>
                <a:spcPct val="93000"/>
              </a:lnSpc>
              <a:spcBef>
                <a:spcPts val="1400"/>
              </a:spcBef>
            </a:pPr>
            <a:endParaRPr lang="en-IN" sz="2200" b="0" strike="noStrike" spc="-1" dirty="0">
              <a:latin typeface="Arial"/>
            </a:endParaRPr>
          </a:p>
          <a:p>
            <a:pPr marL="343080" indent="-342360">
              <a:lnSpc>
                <a:spcPct val="93000"/>
              </a:lnSpc>
              <a:spcBef>
                <a:spcPts val="1400"/>
              </a:spcBef>
            </a:pPr>
            <a:endParaRPr lang="en-IN" sz="2200" b="0" strike="noStrike" spc="-1" dirty="0">
              <a:latin typeface="Arial"/>
            </a:endParaRPr>
          </a:p>
          <a:p>
            <a:pPr marL="343080" indent="-342360">
              <a:lnSpc>
                <a:spcPct val="93000"/>
              </a:lnSpc>
              <a:spcBef>
                <a:spcPts val="1400"/>
              </a:spcBef>
            </a:pPr>
            <a:r>
              <a:rPr lang="en-IN" sz="2200" b="0" strike="noStrike" spc="-1" dirty="0">
                <a:solidFill>
                  <a:srgbClr val="000000"/>
                </a:solidFill>
                <a:latin typeface="Arial"/>
                <a:ea typeface="Arial"/>
              </a:rPr>
              <a:t>  </a:t>
            </a:r>
            <a:endParaRPr lang="en-IN" sz="2200" b="0" strike="noStrike" spc="-1" dirty="0">
              <a:latin typeface="Arial"/>
            </a:endParaRPr>
          </a:p>
          <a:p>
            <a:pPr marL="343080" indent="-342360">
              <a:lnSpc>
                <a:spcPct val="93000"/>
              </a:lnSpc>
              <a:spcBef>
                <a:spcPts val="1400"/>
              </a:spcBef>
            </a:pPr>
            <a:r>
              <a:rPr lang="en-IN" sz="2200" b="1" strike="noStrike" spc="-1" dirty="0">
                <a:solidFill>
                  <a:srgbClr val="000000"/>
                </a:solidFill>
                <a:latin typeface="Arial"/>
                <a:ea typeface="Calibri"/>
              </a:rPr>
              <a:t> </a:t>
            </a:r>
            <a:endParaRPr lang="en-IN" sz="22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smtClean="0">
                <a:solidFill>
                  <a:srgbClr val="FFFFFF"/>
                </a:solidFill>
                <a:latin typeface="Calibri"/>
              </a:rPr>
              <a:t>23</a:t>
            </a:r>
            <a:endParaRPr lang="en-IN" sz="1000" b="0" strike="noStrike" spc="-1" dirty="0">
              <a:latin typeface="Arial"/>
            </a:endParaRPr>
          </a:p>
        </p:txBody>
      </p:sp>
      <p:pic>
        <p:nvPicPr>
          <p:cNvPr id="7" name="Picture 3"/>
          <p:cNvPicPr/>
          <p:nvPr/>
        </p:nvPicPr>
        <p:blipFill>
          <a:blip r:embed="rId2"/>
          <a:stretch/>
        </p:blipFill>
        <p:spPr>
          <a:xfrm>
            <a:off x="0" y="27180"/>
            <a:ext cx="1029600" cy="803880"/>
          </a:xfrm>
          <a:prstGeom prst="rect">
            <a:avLst/>
          </a:prstGeom>
          <a:ln>
            <a:noFill/>
          </a:ln>
        </p:spPr>
      </p:pic>
    </p:spTree>
    <p:extLst>
      <p:ext uri="{BB962C8B-B14F-4D97-AF65-F5344CB8AC3E}">
        <p14:creationId xmlns:p14="http://schemas.microsoft.com/office/powerpoint/2010/main" val="1890899139"/>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 name="CustomShape 1"/>
          <p:cNvSpPr/>
          <p:nvPr/>
        </p:nvSpPr>
        <p:spPr>
          <a:xfrm>
            <a:off x="-230040" y="2716484"/>
            <a:ext cx="9867960" cy="820440"/>
          </a:xfrm>
          <a:prstGeom prst="rect">
            <a:avLst/>
          </a:prstGeom>
          <a:noFill/>
          <a:ln w="12600">
            <a:noFill/>
          </a:ln>
        </p:spPr>
        <p:style>
          <a:lnRef idx="0">
            <a:scrgbClr r="0" g="0" b="0"/>
          </a:lnRef>
          <a:fillRef idx="0">
            <a:scrgbClr r="0" g="0" b="0"/>
          </a:fillRef>
          <a:effectRef idx="0">
            <a:scrgbClr r="0" g="0" b="0"/>
          </a:effectRef>
          <a:fontRef idx="minor"/>
        </p:style>
        <p:txBody>
          <a:bodyPr lIns="45000" tIns="45000" rIns="45000" bIns="45000" anchor="b"/>
          <a:lstStyle/>
          <a:p>
            <a:pPr algn="ctr">
              <a:lnSpc>
                <a:spcPct val="100000"/>
              </a:lnSpc>
            </a:pPr>
            <a:r>
              <a:rPr lang="en-IN" sz="4800" b="1" strike="noStrike" spc="-1" dirty="0">
                <a:solidFill>
                  <a:srgbClr val="000000"/>
                </a:solidFill>
                <a:latin typeface="Arial"/>
                <a:ea typeface="Arial"/>
              </a:rPr>
              <a:t>Thank You</a:t>
            </a:r>
            <a:endParaRPr lang="en-IN" sz="4800" b="0" strike="noStrike" spc="-1" dirty="0">
              <a:latin typeface="Arial"/>
            </a:endParaRPr>
          </a:p>
        </p:txBody>
      </p:sp>
      <p:sp>
        <p:nvSpPr>
          <p:cNvPr id="4"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trike="noStrike" spc="-1" dirty="0" smtClean="0">
                <a:solidFill>
                  <a:schemeClr val="bg1"/>
                </a:solidFill>
                <a:latin typeface="Arial"/>
              </a:rPr>
              <a:t>24</a:t>
            </a:r>
            <a:endParaRPr lang="en-IN" sz="1000" b="1" strike="noStrike" spc="-1" dirty="0">
              <a:solidFill>
                <a:schemeClr val="bg1"/>
              </a:solidFill>
              <a:latin typeface="Arial"/>
            </a:endParaRPr>
          </a:p>
        </p:txBody>
      </p:sp>
      <p:pic>
        <p:nvPicPr>
          <p:cNvPr id="6" name="Picture 3"/>
          <p:cNvPicPr/>
          <p:nvPr/>
        </p:nvPicPr>
        <p:blipFill>
          <a:blip r:embed="rId2"/>
          <a:stretch/>
        </p:blipFill>
        <p:spPr>
          <a:xfrm>
            <a:off x="0" y="27180"/>
            <a:ext cx="1029600" cy="803880"/>
          </a:xfrm>
          <a:prstGeom prst="rect">
            <a:avLst/>
          </a:prstGeom>
          <a:ln>
            <a:noFill/>
          </a:ln>
        </p:spPr>
      </p:pic>
    </p:spTree>
    <p:extLst>
      <p:ext uri="{BB962C8B-B14F-4D97-AF65-F5344CB8AC3E}">
        <p14:creationId xmlns:p14="http://schemas.microsoft.com/office/powerpoint/2010/main" val="2896464171"/>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CustomShape 2"/>
          <p:cNvSpPr/>
          <p:nvPr/>
        </p:nvSpPr>
        <p:spPr>
          <a:xfrm>
            <a:off x="1083366" y="3070466"/>
            <a:ext cx="8158429" cy="1203359"/>
          </a:xfrm>
          <a:prstGeom prst="rect">
            <a:avLst/>
          </a:prstGeom>
          <a:noFill/>
          <a:ln w="12600">
            <a:noFill/>
          </a:ln>
        </p:spPr>
        <p:style>
          <a:lnRef idx="0">
            <a:scrgbClr r="0" g="0" b="0"/>
          </a:lnRef>
          <a:fillRef idx="0">
            <a:scrgbClr r="0" g="0" b="0"/>
          </a:fillRef>
          <a:effectRef idx="0">
            <a:scrgbClr r="0" g="0" b="0"/>
          </a:effectRef>
          <a:fontRef idx="minor"/>
        </p:style>
        <p:txBody>
          <a:bodyPr lIns="0" tIns="0" rIns="0" bIns="0"/>
          <a:lstStyle/>
          <a:p>
            <a:pPr marL="720">
              <a:lnSpc>
                <a:spcPct val="100000"/>
              </a:lnSpc>
              <a:spcBef>
                <a:spcPts val="1400"/>
              </a:spcBef>
              <a:buClr>
                <a:srgbClr val="000000"/>
              </a:buClr>
            </a:pPr>
            <a:r>
              <a:rPr lang="en-IN" sz="3600" b="1" spc="-1" dirty="0" smtClean="0">
                <a:solidFill>
                  <a:srgbClr val="000000"/>
                </a:solidFill>
              </a:rPr>
              <a:t>Real Estate Investment Trust (</a:t>
            </a:r>
            <a:r>
              <a:rPr lang="en-IN" sz="3600" b="1" spc="-1" dirty="0" smtClean="0">
                <a:solidFill>
                  <a:srgbClr val="000000"/>
                </a:solidFill>
                <a:latin typeface="Arial"/>
              </a:rPr>
              <a:t>REITs)</a:t>
            </a:r>
          </a:p>
          <a:p>
            <a:pPr marL="343080" indent="-342360">
              <a:lnSpc>
                <a:spcPct val="100000"/>
              </a:lnSpc>
              <a:spcBef>
                <a:spcPts val="1400"/>
              </a:spcBef>
              <a:buClr>
                <a:srgbClr val="000000"/>
              </a:buClr>
              <a:buFont typeface="Wingdings" charset="2"/>
              <a:buChar char=""/>
            </a:pPr>
            <a:endParaRPr lang="en-IN" sz="3600" b="1" spc="-1" dirty="0"/>
          </a:p>
          <a:p>
            <a:pPr marL="343080" indent="-342360">
              <a:lnSpc>
                <a:spcPct val="100000"/>
              </a:lnSpc>
              <a:spcBef>
                <a:spcPts val="1400"/>
              </a:spcBef>
              <a:buClr>
                <a:srgbClr val="000000"/>
              </a:buClr>
              <a:buFont typeface="Wingdings" charset="2"/>
              <a:buChar char=""/>
            </a:pPr>
            <a:endParaRPr lang="en-IN" sz="3600" b="1" strike="noStrike" spc="-1" dirty="0">
              <a:latin typeface="Arial"/>
            </a:endParaRPr>
          </a:p>
          <a:p>
            <a:pPr marL="343080" indent="-342360">
              <a:lnSpc>
                <a:spcPct val="93000"/>
              </a:lnSpc>
              <a:spcBef>
                <a:spcPts val="1400"/>
              </a:spcBef>
            </a:pPr>
            <a:endParaRPr lang="en-IN" sz="3600" b="1" strike="noStrike" spc="-1" dirty="0">
              <a:latin typeface="Arial"/>
            </a:endParaRPr>
          </a:p>
          <a:p>
            <a:pPr marL="343080" indent="-342360">
              <a:lnSpc>
                <a:spcPct val="93000"/>
              </a:lnSpc>
              <a:spcBef>
                <a:spcPts val="1400"/>
              </a:spcBef>
            </a:pPr>
            <a:endParaRPr lang="en-IN" sz="3600" b="1" strike="noStrike" spc="-1" dirty="0">
              <a:latin typeface="Arial"/>
            </a:endParaRPr>
          </a:p>
          <a:p>
            <a:pPr marL="343080" indent="-342360">
              <a:lnSpc>
                <a:spcPct val="93000"/>
              </a:lnSpc>
              <a:spcBef>
                <a:spcPts val="1400"/>
              </a:spcBef>
            </a:pPr>
            <a:endParaRPr lang="en-IN" sz="3600" b="1" strike="noStrike" spc="-1" dirty="0">
              <a:latin typeface="Arial"/>
            </a:endParaRPr>
          </a:p>
          <a:p>
            <a:pPr marL="343080" indent="-342360">
              <a:lnSpc>
                <a:spcPct val="93000"/>
              </a:lnSpc>
              <a:spcBef>
                <a:spcPts val="1400"/>
              </a:spcBef>
            </a:pPr>
            <a:endParaRPr lang="en-IN" sz="3600" b="1" strike="noStrike" spc="-1" dirty="0">
              <a:latin typeface="Arial"/>
            </a:endParaRPr>
          </a:p>
          <a:p>
            <a:pPr marL="343080" indent="-342360">
              <a:lnSpc>
                <a:spcPct val="93000"/>
              </a:lnSpc>
              <a:spcBef>
                <a:spcPts val="1400"/>
              </a:spcBef>
            </a:pPr>
            <a:endParaRPr lang="en-IN" sz="3600" b="1" strike="noStrike" spc="-1" dirty="0">
              <a:latin typeface="Arial"/>
            </a:endParaRPr>
          </a:p>
          <a:p>
            <a:pPr marL="343080" indent="-342360">
              <a:lnSpc>
                <a:spcPct val="93000"/>
              </a:lnSpc>
              <a:spcBef>
                <a:spcPts val="1400"/>
              </a:spcBef>
            </a:pPr>
            <a:endParaRPr lang="en-IN" sz="3600" b="1" strike="noStrike" spc="-1" dirty="0">
              <a:latin typeface="Arial"/>
            </a:endParaRPr>
          </a:p>
          <a:p>
            <a:pPr marL="343080" indent="-342360">
              <a:lnSpc>
                <a:spcPct val="93000"/>
              </a:lnSpc>
              <a:spcBef>
                <a:spcPts val="1400"/>
              </a:spcBef>
            </a:pPr>
            <a:endParaRPr lang="en-IN" sz="3600" b="1" strike="noStrike" spc="-1" dirty="0">
              <a:latin typeface="Arial"/>
            </a:endParaRPr>
          </a:p>
          <a:p>
            <a:pPr marL="343080" indent="-342360">
              <a:lnSpc>
                <a:spcPct val="93000"/>
              </a:lnSpc>
              <a:spcBef>
                <a:spcPts val="1400"/>
              </a:spcBef>
            </a:pPr>
            <a:r>
              <a:rPr lang="en-IN" sz="3600" b="1" strike="noStrike" spc="-1" dirty="0">
                <a:solidFill>
                  <a:srgbClr val="000000"/>
                </a:solidFill>
                <a:latin typeface="Arial"/>
                <a:ea typeface="Arial"/>
              </a:rPr>
              <a:t>  </a:t>
            </a:r>
            <a:endParaRPr lang="en-IN" sz="3600" b="1" strike="noStrike" spc="-1" dirty="0">
              <a:latin typeface="Arial"/>
            </a:endParaRPr>
          </a:p>
          <a:p>
            <a:pPr marL="343080" indent="-342360">
              <a:lnSpc>
                <a:spcPct val="93000"/>
              </a:lnSpc>
              <a:spcBef>
                <a:spcPts val="1400"/>
              </a:spcBef>
            </a:pPr>
            <a:r>
              <a:rPr lang="en-IN" sz="3600" b="1" strike="noStrike" spc="-1" dirty="0">
                <a:solidFill>
                  <a:srgbClr val="000000"/>
                </a:solidFill>
                <a:latin typeface="Arial"/>
                <a:ea typeface="Calibri"/>
              </a:rPr>
              <a:t> </a:t>
            </a:r>
            <a:endParaRPr lang="en-IN" sz="3600" b="1"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a:solidFill>
                  <a:srgbClr val="FFFFFF"/>
                </a:solidFill>
                <a:latin typeface="Calibri"/>
              </a:rPr>
              <a:t>3</a:t>
            </a:r>
            <a:endParaRPr lang="en-IN" sz="1000" b="0" strike="noStrike" spc="-1" dirty="0">
              <a:latin typeface="Arial"/>
            </a:endParaRPr>
          </a:p>
        </p:txBody>
      </p:sp>
      <p:pic>
        <p:nvPicPr>
          <p:cNvPr id="5" name="Picture 3"/>
          <p:cNvPicPr/>
          <p:nvPr/>
        </p:nvPicPr>
        <p:blipFill>
          <a:blip r:embed="rId2"/>
          <a:stretch/>
        </p:blipFill>
        <p:spPr>
          <a:xfrm>
            <a:off x="0" y="27180"/>
            <a:ext cx="1029600" cy="803880"/>
          </a:xfrm>
          <a:prstGeom prst="rect">
            <a:avLst/>
          </a:prstGeom>
          <a:ln>
            <a:noFill/>
          </a:ln>
        </p:spPr>
      </p:pic>
    </p:spTree>
    <p:extLst>
      <p:ext uri="{BB962C8B-B14F-4D97-AF65-F5344CB8AC3E}">
        <p14:creationId xmlns:p14="http://schemas.microsoft.com/office/powerpoint/2010/main" val="1192988543"/>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pc="-1" dirty="0">
                <a:solidFill>
                  <a:srgbClr val="000000"/>
                </a:solidFill>
                <a:ea typeface="Arial"/>
              </a:rPr>
              <a:t>What is a </a:t>
            </a:r>
            <a:r>
              <a:rPr lang="en-IN" sz="2800" b="1" spc="-1" dirty="0" smtClean="0">
                <a:solidFill>
                  <a:srgbClr val="000000"/>
                </a:solidFill>
                <a:ea typeface="Arial"/>
              </a:rPr>
              <a:t>REIT ?</a:t>
            </a:r>
            <a:r>
              <a:rPr lang="en-IN" sz="2800" b="1" strike="noStrike" spc="-1" dirty="0" smtClean="0">
                <a:solidFill>
                  <a:srgbClr val="000000"/>
                </a:solidFill>
                <a:latin typeface="Arial"/>
                <a:ea typeface="Arial"/>
              </a:rPr>
              <a:t>- Overview</a:t>
            </a:r>
            <a:endParaRPr lang="en-IN" sz="2800" b="0" strike="noStrike" spc="-1" dirty="0">
              <a:latin typeface="Arial"/>
            </a:endParaRPr>
          </a:p>
        </p:txBody>
      </p:sp>
      <p:sp>
        <p:nvSpPr>
          <p:cNvPr id="170" name="CustomShape 2"/>
          <p:cNvSpPr/>
          <p:nvPr/>
        </p:nvSpPr>
        <p:spPr>
          <a:xfrm>
            <a:off x="356040" y="983249"/>
            <a:ext cx="9281880" cy="5195481"/>
          </a:xfrm>
          <a:prstGeom prst="rect">
            <a:avLst/>
          </a:prstGeom>
          <a:noFill/>
          <a:ln w="12600">
            <a:noFill/>
          </a:ln>
        </p:spPr>
        <p:style>
          <a:lnRef idx="0">
            <a:scrgbClr r="0" g="0" b="0"/>
          </a:lnRef>
          <a:fillRef idx="0">
            <a:scrgbClr r="0" g="0" b="0"/>
          </a:fillRef>
          <a:effectRef idx="0">
            <a:scrgbClr r="0" g="0" b="0"/>
          </a:effectRef>
          <a:fontRef idx="minor"/>
        </p:style>
        <p:txBody>
          <a:bodyPr lIns="0" tIns="0" rIns="0" bIns="0"/>
          <a:lstStyle/>
          <a:p>
            <a:pPr marL="285750" indent="-285750" algn="just">
              <a:buFont typeface="Wingdings" panose="05000000000000000000" pitchFamily="2" charset="2"/>
              <a:buChar char="Ø"/>
            </a:pPr>
            <a:r>
              <a:rPr lang="en-US" dirty="0" smtClean="0"/>
              <a:t> REIT </a:t>
            </a:r>
            <a:r>
              <a:rPr lang="en-US" dirty="0"/>
              <a:t>stands for ‘Real Estate Investment Trust</a:t>
            </a:r>
            <a:r>
              <a:rPr lang="en-US" dirty="0" smtClean="0"/>
              <a:t>’.</a:t>
            </a:r>
            <a:endParaRPr lang="en-US" dirty="0"/>
          </a:p>
          <a:p>
            <a:pPr marL="343080" indent="-342360" algn="just">
              <a:lnSpc>
                <a:spcPct val="100000"/>
              </a:lnSpc>
              <a:spcBef>
                <a:spcPts val="1400"/>
              </a:spcBef>
              <a:buClr>
                <a:srgbClr val="000000"/>
              </a:buClr>
              <a:buFont typeface="Wingdings" charset="2"/>
              <a:buChar char=""/>
            </a:pPr>
            <a:r>
              <a:rPr lang="en-US" sz="2000" spc="-1" dirty="0"/>
              <a:t>REITs own, operate and manage a portfolio of income generating </a:t>
            </a:r>
            <a:r>
              <a:rPr lang="en-US" sz="2000" spc="-1" dirty="0" smtClean="0"/>
              <a:t>real estate assets.</a:t>
            </a:r>
            <a:endParaRPr lang="en-US" sz="2000" spc="-1" dirty="0"/>
          </a:p>
          <a:p>
            <a:pPr marL="343080" indent="-342360" algn="just">
              <a:lnSpc>
                <a:spcPct val="100000"/>
              </a:lnSpc>
              <a:spcBef>
                <a:spcPts val="1400"/>
              </a:spcBef>
              <a:buClr>
                <a:srgbClr val="000000"/>
              </a:buClr>
              <a:buFont typeface="Wingdings" charset="2"/>
              <a:buChar char=""/>
            </a:pPr>
            <a:r>
              <a:rPr lang="en-US" sz="2000" spc="-1" dirty="0"/>
              <a:t>REITs give investors access to the benefits of owning high-quality </a:t>
            </a:r>
            <a:r>
              <a:rPr lang="en-US" sz="2000" spc="-1" dirty="0" smtClean="0"/>
              <a:t>real </a:t>
            </a:r>
            <a:r>
              <a:rPr lang="en-US" sz="2000" spc="-1" dirty="0"/>
              <a:t>estate assets in small </a:t>
            </a:r>
            <a:r>
              <a:rPr lang="en-US" sz="2000" spc="-1" dirty="0" smtClean="0"/>
              <a:t>ticket sizes.</a:t>
            </a:r>
            <a:endParaRPr lang="en-US" sz="2000" spc="-1" dirty="0"/>
          </a:p>
          <a:p>
            <a:pPr marL="343080" indent="-342360" algn="just">
              <a:lnSpc>
                <a:spcPct val="100000"/>
              </a:lnSpc>
              <a:spcBef>
                <a:spcPts val="1400"/>
              </a:spcBef>
              <a:buClr>
                <a:srgbClr val="000000"/>
              </a:buClr>
              <a:buFont typeface="Wingdings" charset="2"/>
              <a:buChar char=""/>
            </a:pPr>
            <a:r>
              <a:rPr lang="en-US" sz="2000" spc="-1" dirty="0"/>
              <a:t>REITs are listed on the </a:t>
            </a:r>
            <a:r>
              <a:rPr lang="en-US" sz="2000" spc="-1" dirty="0" smtClean="0"/>
              <a:t>stock </a:t>
            </a:r>
            <a:r>
              <a:rPr lang="en-US" sz="2000" spc="-1" dirty="0"/>
              <a:t>exchanges and investors can buy REIT units just like they would buy shares of any listed </a:t>
            </a:r>
            <a:r>
              <a:rPr lang="en-US" sz="2000" spc="-1" dirty="0" smtClean="0"/>
              <a:t>company.</a:t>
            </a:r>
            <a:endParaRPr lang="en-US" sz="2000" spc="-1" dirty="0"/>
          </a:p>
          <a:p>
            <a:pPr marL="343080" indent="-342360" algn="just">
              <a:lnSpc>
                <a:spcPct val="100000"/>
              </a:lnSpc>
              <a:spcBef>
                <a:spcPts val="1400"/>
              </a:spcBef>
              <a:buClr>
                <a:srgbClr val="000000"/>
              </a:buClr>
              <a:buFont typeface="Wingdings" charset="2"/>
              <a:buChar char=""/>
            </a:pPr>
            <a:r>
              <a:rPr lang="en-US" sz="2000" spc="-1" dirty="0"/>
              <a:t>REITs are </a:t>
            </a:r>
            <a:r>
              <a:rPr lang="en-US" sz="2000" spc="-1" dirty="0" smtClean="0"/>
              <a:t>regulated </a:t>
            </a:r>
            <a:r>
              <a:rPr lang="en-US" sz="2000" spc="-1" dirty="0"/>
              <a:t>investment structures that MUST pay out 90% of the Net Distributable Cash Flows (NDCFs</a:t>
            </a:r>
            <a:r>
              <a:rPr lang="en-US" sz="2000" spc="-1" dirty="0" smtClean="0"/>
              <a:t>).</a:t>
            </a:r>
            <a:endParaRPr lang="en-US" sz="2000" spc="-1" dirty="0"/>
          </a:p>
          <a:p>
            <a:pPr marL="343080" indent="-342360" algn="just">
              <a:lnSpc>
                <a:spcPct val="100000"/>
              </a:lnSpc>
              <a:spcBef>
                <a:spcPts val="1400"/>
              </a:spcBef>
              <a:buClr>
                <a:srgbClr val="000000"/>
              </a:buClr>
              <a:buFont typeface="Wingdings" charset="2"/>
              <a:buChar char=""/>
            </a:pPr>
            <a:r>
              <a:rPr lang="en-US" sz="2000" spc="-1" dirty="0"/>
              <a:t>Indian REITs have adopted stringent corporate governance standards, with transparent quarterly and semi-annual reporting, robust related party safeguards, caps on leverage, and professional management </a:t>
            </a:r>
            <a:r>
              <a:rPr lang="en-US" sz="2000" spc="-1" dirty="0" smtClean="0"/>
              <a:t>teams.</a:t>
            </a:r>
            <a:endParaRPr lang="en-IN" sz="2000" b="0" strike="noStrike" spc="-1" dirty="0" smtClean="0">
              <a:latin typeface="Arial"/>
            </a:endParaRPr>
          </a:p>
          <a:p>
            <a:pPr marL="343080" indent="-342360">
              <a:lnSpc>
                <a:spcPct val="100000"/>
              </a:lnSpc>
              <a:spcBef>
                <a:spcPts val="1400"/>
              </a:spcBef>
              <a:buClr>
                <a:srgbClr val="000000"/>
              </a:buClr>
              <a:buFont typeface="Wingdings" charset="2"/>
              <a:buChar char=""/>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r>
              <a:rPr lang="en-IN" sz="1600" b="0" strike="noStrike" spc="-1" dirty="0">
                <a:solidFill>
                  <a:srgbClr val="000000"/>
                </a:solidFill>
                <a:latin typeface="Arial"/>
                <a:ea typeface="Arial"/>
              </a:rPr>
              <a:t>  </a:t>
            </a:r>
            <a:endParaRPr lang="en-IN" sz="1600" b="0" strike="noStrike" spc="-1" dirty="0">
              <a:latin typeface="Arial"/>
            </a:endParaRPr>
          </a:p>
          <a:p>
            <a:pPr marL="343080" indent="-342360">
              <a:lnSpc>
                <a:spcPct val="93000"/>
              </a:lnSpc>
              <a:spcBef>
                <a:spcPts val="1400"/>
              </a:spcBef>
            </a:pPr>
            <a:r>
              <a:rPr lang="en-IN" sz="1600" b="1" strike="noStrike" spc="-1" dirty="0">
                <a:solidFill>
                  <a:srgbClr val="000000"/>
                </a:solidFill>
                <a:latin typeface="Arial"/>
                <a:ea typeface="Calibri"/>
              </a:rPr>
              <a:t> </a:t>
            </a:r>
            <a:endParaRPr lang="en-IN" sz="16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0" strike="noStrike" spc="-1" dirty="0" smtClean="0">
                <a:solidFill>
                  <a:schemeClr val="bg1"/>
                </a:solidFill>
                <a:latin typeface="Arial"/>
              </a:rPr>
              <a:t>4</a:t>
            </a:r>
            <a:endParaRPr lang="en-IN" sz="1000" b="0" strike="noStrike" spc="-1" dirty="0">
              <a:solidFill>
                <a:schemeClr val="bg1"/>
              </a:solidFill>
              <a:latin typeface="Arial"/>
            </a:endParaRPr>
          </a:p>
        </p:txBody>
      </p:sp>
      <p:pic>
        <p:nvPicPr>
          <p:cNvPr id="7" name="Picture 3"/>
          <p:cNvPicPr/>
          <p:nvPr/>
        </p:nvPicPr>
        <p:blipFill>
          <a:blip r:embed="rId2"/>
          <a:stretch/>
        </p:blipFill>
        <p:spPr>
          <a:xfrm>
            <a:off x="0" y="27180"/>
            <a:ext cx="1029600" cy="803880"/>
          </a:xfrm>
          <a:prstGeom prst="rect">
            <a:avLst/>
          </a:prstGeom>
          <a:ln>
            <a:noFill/>
          </a:ln>
        </p:spPr>
      </p:pic>
    </p:spTree>
    <p:extLst>
      <p:ext uri="{BB962C8B-B14F-4D97-AF65-F5344CB8AC3E}">
        <p14:creationId xmlns:p14="http://schemas.microsoft.com/office/powerpoint/2010/main" val="1525711398"/>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183636" y="194722"/>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US" sz="2600" b="1" spc="-1" dirty="0" smtClean="0">
                <a:solidFill>
                  <a:srgbClr val="000000"/>
                </a:solidFill>
                <a:ea typeface="Arial"/>
              </a:rPr>
              <a:t>Structure of REIT</a:t>
            </a: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smtClean="0">
                <a:solidFill>
                  <a:srgbClr val="FFFFFF"/>
                </a:solidFill>
                <a:latin typeface="Calibri"/>
              </a:rPr>
              <a:t>5</a:t>
            </a:r>
            <a:endParaRPr lang="en-IN" sz="1000" b="0" strike="noStrike" spc="-1" dirty="0">
              <a:latin typeface="Arial"/>
            </a:endParaRPr>
          </a:p>
        </p:txBody>
      </p:sp>
      <p:sp>
        <p:nvSpPr>
          <p:cNvPr id="13" name="Rectangle 12">
            <a:extLst>
              <a:ext uri="{FF2B5EF4-FFF2-40B4-BE49-F238E27FC236}">
                <a16:creationId xmlns:a16="http://schemas.microsoft.com/office/drawing/2014/main" id="{52B3F39F-F9A5-4DDB-B0B5-2CC392916932}"/>
              </a:ext>
            </a:extLst>
          </p:cNvPr>
          <p:cNvSpPr/>
          <p:nvPr/>
        </p:nvSpPr>
        <p:spPr bwMode="auto">
          <a:xfrm>
            <a:off x="807415" y="5447981"/>
            <a:ext cx="8122967" cy="276999"/>
          </a:xfrm>
          <a:prstGeom prst="rect">
            <a:avLst/>
          </a:prstGeom>
          <a:noFill/>
          <a:ln>
            <a:solidFill>
              <a:schemeClr val="tx1"/>
            </a:solidFill>
            <a:prstDash val="dash"/>
          </a:ln>
          <a:effectLst/>
        </p:spPr>
        <p:txBody>
          <a:bodyPr vert="horz" wrap="square" lIns="91440" tIns="45720" rIns="91440" bIns="45720" numCol="1" rtlCol="0" anchor="ctr" anchorCtr="0" compatLnSpc="1">
            <a:prstTxWarp prst="textNoShape">
              <a:avLst/>
            </a:prstTxWarp>
            <a:spAutoFit/>
          </a:bodyPr>
          <a:lstStyle/>
          <a:p>
            <a:pPr algn="ctr" fontAlgn="base">
              <a:spcBef>
                <a:spcPct val="0"/>
              </a:spcBef>
              <a:spcAft>
                <a:spcPct val="0"/>
              </a:spcAft>
            </a:pPr>
            <a:endParaRPr lang="en-US" sz="1200" b="1" dirty="0">
              <a:solidFill>
                <a:srgbClr val="FFFFFF"/>
              </a:solidFill>
            </a:endParaRPr>
          </a:p>
        </p:txBody>
      </p:sp>
      <p:sp>
        <p:nvSpPr>
          <p:cNvPr id="14" name="Rounded Rectangle 36">
            <a:extLst>
              <a:ext uri="{FF2B5EF4-FFF2-40B4-BE49-F238E27FC236}">
                <a16:creationId xmlns:a16="http://schemas.microsoft.com/office/drawing/2014/main" id="{884507C5-0564-48D9-B149-40E0AD97BBE6}"/>
              </a:ext>
            </a:extLst>
          </p:cNvPr>
          <p:cNvSpPr/>
          <p:nvPr/>
        </p:nvSpPr>
        <p:spPr>
          <a:xfrm>
            <a:off x="3801737" y="1023592"/>
            <a:ext cx="2002536" cy="640080"/>
          </a:xfrm>
          <a:prstGeom prst="roundRect">
            <a:avLst/>
          </a:prstGeom>
          <a:solidFill>
            <a:srgbClr val="0098C3"/>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algn="ctr"/>
            <a:r>
              <a:rPr lang="en-US" sz="1200" b="1" kern="0" dirty="0">
                <a:solidFill>
                  <a:prstClr val="white"/>
                </a:solidFill>
                <a:latin typeface="+mj-lt"/>
                <a:cs typeface="Arial" pitchFamily="34" charset="0"/>
              </a:rPr>
              <a:t>Sponsor / Investor</a:t>
            </a:r>
          </a:p>
        </p:txBody>
      </p:sp>
      <p:sp>
        <p:nvSpPr>
          <p:cNvPr id="15" name="Rounded Rectangle 37">
            <a:extLst>
              <a:ext uri="{FF2B5EF4-FFF2-40B4-BE49-F238E27FC236}">
                <a16:creationId xmlns:a16="http://schemas.microsoft.com/office/drawing/2014/main" id="{7DF39AB3-A8E0-4269-AD66-20E8F0705664}"/>
              </a:ext>
            </a:extLst>
          </p:cNvPr>
          <p:cNvSpPr/>
          <p:nvPr/>
        </p:nvSpPr>
        <p:spPr>
          <a:xfrm>
            <a:off x="7735595" y="2326634"/>
            <a:ext cx="1194786" cy="770139"/>
          </a:xfrm>
          <a:prstGeom prst="roundRect">
            <a:avLst/>
          </a:prstGeom>
          <a:solidFill>
            <a:srgbClr val="660046"/>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algn="ctr"/>
            <a:r>
              <a:rPr lang="en-US" sz="1200" b="1" kern="0" dirty="0">
                <a:solidFill>
                  <a:prstClr val="white"/>
                </a:solidFill>
                <a:latin typeface="+mj-lt"/>
                <a:cs typeface="Arial" pitchFamily="34" charset="0"/>
              </a:rPr>
              <a:t>Manager</a:t>
            </a:r>
          </a:p>
        </p:txBody>
      </p:sp>
      <p:sp>
        <p:nvSpPr>
          <p:cNvPr id="16" name="Isosceles Triangle 15">
            <a:extLst>
              <a:ext uri="{FF2B5EF4-FFF2-40B4-BE49-F238E27FC236}">
                <a16:creationId xmlns:a16="http://schemas.microsoft.com/office/drawing/2014/main" id="{9C7B29DA-3649-4679-8F48-D0E2600A8039}"/>
              </a:ext>
            </a:extLst>
          </p:cNvPr>
          <p:cNvSpPr/>
          <p:nvPr/>
        </p:nvSpPr>
        <p:spPr>
          <a:xfrm>
            <a:off x="3800198" y="2326632"/>
            <a:ext cx="2005614" cy="887026"/>
          </a:xfrm>
          <a:prstGeom prst="triangle">
            <a:avLst/>
          </a:prstGeom>
          <a:solidFill>
            <a:srgbClr val="B8005C"/>
          </a:solidFill>
          <a:ln w="12700" cap="flat" cmpd="sng" algn="ctr">
            <a:noFill/>
            <a:prstDash val="solid"/>
            <a:miter lim="800000"/>
          </a:ln>
          <a:effectLst>
            <a:outerShdw blurRad="50800" dist="38100" dir="2700000" algn="tl" rotWithShape="0">
              <a:prstClr val="black">
                <a:alpha val="40000"/>
              </a:prstClr>
            </a:outerShdw>
          </a:effectLst>
        </p:spPr>
        <p:txBody>
          <a:bodyPr rtlCol="0" anchor="t" anchorCtr="1"/>
          <a:lstStyle/>
          <a:p>
            <a:pPr algn="ctr">
              <a:defRPr/>
            </a:pPr>
            <a:r>
              <a:rPr lang="en-US" sz="1200" b="1" kern="0" dirty="0">
                <a:solidFill>
                  <a:schemeClr val="bg1"/>
                </a:solidFill>
                <a:latin typeface="+mj-lt"/>
                <a:cs typeface="Arial" pitchFamily="34" charset="0"/>
              </a:rPr>
              <a:t>REIT</a:t>
            </a:r>
          </a:p>
        </p:txBody>
      </p:sp>
      <p:sp>
        <p:nvSpPr>
          <p:cNvPr id="17" name="Rectangle 16">
            <a:extLst>
              <a:ext uri="{FF2B5EF4-FFF2-40B4-BE49-F238E27FC236}">
                <a16:creationId xmlns:a16="http://schemas.microsoft.com/office/drawing/2014/main" id="{E419528E-540A-4AC3-9C30-B4E022BC78D6}"/>
              </a:ext>
            </a:extLst>
          </p:cNvPr>
          <p:cNvSpPr/>
          <p:nvPr/>
        </p:nvSpPr>
        <p:spPr>
          <a:xfrm>
            <a:off x="5006946" y="1908736"/>
            <a:ext cx="1629423" cy="357021"/>
          </a:xfrm>
          <a:prstGeom prst="rect">
            <a:avLst/>
          </a:prstGeom>
        </p:spPr>
        <p:txBody>
          <a:bodyPr wrap="square" lIns="9144" tIns="9144" rIns="9144" bIns="9144">
            <a:spAutoFit/>
          </a:bodyPr>
          <a:lstStyle/>
          <a:p>
            <a:pPr algn="ctr"/>
            <a:r>
              <a:rPr lang="en-US" sz="1100" b="1" dirty="0">
                <a:solidFill>
                  <a:prstClr val="black"/>
                </a:solidFill>
                <a:latin typeface="+mj-lt"/>
                <a:cs typeface="Arial" pitchFamily="34" charset="0"/>
              </a:rPr>
              <a:t>Distribution of cash flows</a:t>
            </a:r>
            <a:endParaRPr lang="en-US" sz="1100" b="1" baseline="30000" dirty="0">
              <a:solidFill>
                <a:prstClr val="black"/>
              </a:solidFill>
              <a:latin typeface="+mj-lt"/>
              <a:cs typeface="Arial" pitchFamily="34" charset="0"/>
            </a:endParaRPr>
          </a:p>
        </p:txBody>
      </p:sp>
      <p:sp>
        <p:nvSpPr>
          <p:cNvPr id="18" name="Rectangle 17">
            <a:extLst>
              <a:ext uri="{FF2B5EF4-FFF2-40B4-BE49-F238E27FC236}">
                <a16:creationId xmlns:a16="http://schemas.microsoft.com/office/drawing/2014/main" id="{A54035AA-4637-44A2-B702-E62C89EA2440}"/>
              </a:ext>
            </a:extLst>
          </p:cNvPr>
          <p:cNvSpPr/>
          <p:nvPr/>
        </p:nvSpPr>
        <p:spPr>
          <a:xfrm>
            <a:off x="6061100" y="2935327"/>
            <a:ext cx="1280160" cy="187744"/>
          </a:xfrm>
          <a:prstGeom prst="rect">
            <a:avLst/>
          </a:prstGeom>
        </p:spPr>
        <p:txBody>
          <a:bodyPr wrap="square" lIns="9144" tIns="9144" rIns="9144" bIns="9144">
            <a:spAutoFit/>
          </a:bodyPr>
          <a:lstStyle/>
          <a:p>
            <a:pPr algn="ctr"/>
            <a:r>
              <a:rPr lang="en-US" sz="1100" dirty="0">
                <a:solidFill>
                  <a:prstClr val="black"/>
                </a:solidFill>
                <a:latin typeface="+mj-lt"/>
                <a:cs typeface="Arial" pitchFamily="34" charset="0"/>
              </a:rPr>
              <a:t>Manager Fee</a:t>
            </a:r>
          </a:p>
        </p:txBody>
      </p:sp>
      <p:sp>
        <p:nvSpPr>
          <p:cNvPr id="19" name="Rectangle 18">
            <a:extLst>
              <a:ext uri="{FF2B5EF4-FFF2-40B4-BE49-F238E27FC236}">
                <a16:creationId xmlns:a16="http://schemas.microsoft.com/office/drawing/2014/main" id="{AB0A49CC-8AF5-4719-AC87-1E9E4AE18A84}"/>
              </a:ext>
            </a:extLst>
          </p:cNvPr>
          <p:cNvSpPr/>
          <p:nvPr/>
        </p:nvSpPr>
        <p:spPr>
          <a:xfrm>
            <a:off x="3324873" y="1908736"/>
            <a:ext cx="1252196" cy="357021"/>
          </a:xfrm>
          <a:prstGeom prst="rect">
            <a:avLst/>
          </a:prstGeom>
        </p:spPr>
        <p:txBody>
          <a:bodyPr wrap="square" lIns="9144" tIns="9144" rIns="9144" bIns="9144">
            <a:spAutoFit/>
          </a:bodyPr>
          <a:lstStyle/>
          <a:p>
            <a:pPr algn="ctr"/>
            <a:r>
              <a:rPr lang="en-US" sz="1100" b="1" dirty="0">
                <a:solidFill>
                  <a:prstClr val="black"/>
                </a:solidFill>
                <a:latin typeface="+mj-lt"/>
                <a:cs typeface="Arial" pitchFamily="34" charset="0"/>
              </a:rPr>
              <a:t>Ownership of units</a:t>
            </a:r>
          </a:p>
        </p:txBody>
      </p:sp>
      <p:sp>
        <p:nvSpPr>
          <p:cNvPr id="20" name="Rectangle 19">
            <a:extLst>
              <a:ext uri="{FF2B5EF4-FFF2-40B4-BE49-F238E27FC236}">
                <a16:creationId xmlns:a16="http://schemas.microsoft.com/office/drawing/2014/main" id="{9A57378C-458B-48EA-A1E4-E691F6E0359F}"/>
              </a:ext>
            </a:extLst>
          </p:cNvPr>
          <p:cNvSpPr/>
          <p:nvPr/>
        </p:nvSpPr>
        <p:spPr>
          <a:xfrm>
            <a:off x="5306073" y="2488466"/>
            <a:ext cx="2362200" cy="187744"/>
          </a:xfrm>
          <a:prstGeom prst="rect">
            <a:avLst/>
          </a:prstGeom>
        </p:spPr>
        <p:txBody>
          <a:bodyPr wrap="square" lIns="9144" tIns="9144" rIns="9144" bIns="9144">
            <a:spAutoFit/>
          </a:bodyPr>
          <a:lstStyle/>
          <a:p>
            <a:pPr algn="ctr"/>
            <a:r>
              <a:rPr lang="en-US" sz="1100" dirty="0">
                <a:solidFill>
                  <a:prstClr val="black"/>
                </a:solidFill>
                <a:latin typeface="+mj-lt"/>
                <a:cs typeface="Arial" pitchFamily="34" charset="0"/>
              </a:rPr>
              <a:t>Management Services</a:t>
            </a:r>
          </a:p>
        </p:txBody>
      </p:sp>
      <p:sp>
        <p:nvSpPr>
          <p:cNvPr id="21" name="Freeform 51">
            <a:extLst>
              <a:ext uri="{FF2B5EF4-FFF2-40B4-BE49-F238E27FC236}">
                <a16:creationId xmlns:a16="http://schemas.microsoft.com/office/drawing/2014/main" id="{374F0637-F6A0-4776-8BA5-1D5A506C0337}"/>
              </a:ext>
            </a:extLst>
          </p:cNvPr>
          <p:cNvSpPr/>
          <p:nvPr/>
        </p:nvSpPr>
        <p:spPr>
          <a:xfrm rot="5400000">
            <a:off x="4641175" y="2072563"/>
            <a:ext cx="640080" cy="0"/>
          </a:xfrm>
          <a:custGeom>
            <a:avLst/>
            <a:gdLst>
              <a:gd name="connsiteX0" fmla="*/ 1473693 w 1473693"/>
              <a:gd name="connsiteY0" fmla="*/ 0 h 0"/>
              <a:gd name="connsiteX1" fmla="*/ 0 w 1473693"/>
              <a:gd name="connsiteY1" fmla="*/ 0 h 0"/>
            </a:gdLst>
            <a:ahLst/>
            <a:cxnLst>
              <a:cxn ang="0">
                <a:pos x="connsiteX0" y="connsiteY0"/>
              </a:cxn>
              <a:cxn ang="0">
                <a:pos x="connsiteX1" y="connsiteY1"/>
              </a:cxn>
            </a:cxnLst>
            <a:rect l="l" t="t" r="r" b="b"/>
            <a:pathLst>
              <a:path w="1473693">
                <a:moveTo>
                  <a:pt x="1473693" y="0"/>
                </a:moveTo>
                <a:lnTo>
                  <a:pt x="0" y="0"/>
                </a:lnTo>
              </a:path>
            </a:pathLst>
          </a:custGeom>
          <a:noFill/>
          <a:ln w="6350" cap="flat" cmpd="sng" algn="ctr">
            <a:solidFill>
              <a:schemeClr val="tx1"/>
            </a:solidFill>
            <a:prstDash val="sysDash"/>
            <a:miter lim="800000"/>
            <a:headEnd type="none" w="med" len="med"/>
            <a:tailEnd type="stealth" w="med" len="med"/>
          </a:ln>
          <a:effectLst/>
        </p:spPr>
        <p:txBody>
          <a:bodyPr rtlCol="0" anchor="ctr"/>
          <a:lstStyle/>
          <a:p>
            <a:pPr algn="ctr">
              <a:defRPr/>
            </a:pPr>
            <a:endParaRPr lang="en-US" kern="0" dirty="0">
              <a:solidFill>
                <a:prstClr val="white"/>
              </a:solidFill>
              <a:latin typeface="Calibri" panose="020F0502020204030204"/>
            </a:endParaRPr>
          </a:p>
        </p:txBody>
      </p:sp>
      <p:sp>
        <p:nvSpPr>
          <p:cNvPr id="22" name="Freeform 52">
            <a:extLst>
              <a:ext uri="{FF2B5EF4-FFF2-40B4-BE49-F238E27FC236}">
                <a16:creationId xmlns:a16="http://schemas.microsoft.com/office/drawing/2014/main" id="{2411857D-95A6-43BB-9614-C9558B25D331}"/>
              </a:ext>
            </a:extLst>
          </p:cNvPr>
          <p:cNvSpPr/>
          <p:nvPr/>
        </p:nvSpPr>
        <p:spPr>
          <a:xfrm rot="16200000" flipV="1">
            <a:off x="4300233" y="2072563"/>
            <a:ext cx="640080" cy="0"/>
          </a:xfrm>
          <a:custGeom>
            <a:avLst/>
            <a:gdLst>
              <a:gd name="connsiteX0" fmla="*/ 1473693 w 1473693"/>
              <a:gd name="connsiteY0" fmla="*/ 0 h 0"/>
              <a:gd name="connsiteX1" fmla="*/ 0 w 1473693"/>
              <a:gd name="connsiteY1" fmla="*/ 0 h 0"/>
            </a:gdLst>
            <a:ahLst/>
            <a:cxnLst>
              <a:cxn ang="0">
                <a:pos x="connsiteX0" y="connsiteY0"/>
              </a:cxn>
              <a:cxn ang="0">
                <a:pos x="connsiteX1" y="connsiteY1"/>
              </a:cxn>
            </a:cxnLst>
            <a:rect l="l" t="t" r="r" b="b"/>
            <a:pathLst>
              <a:path w="1473693">
                <a:moveTo>
                  <a:pt x="1473693" y="0"/>
                </a:moveTo>
                <a:lnTo>
                  <a:pt x="0" y="0"/>
                </a:lnTo>
              </a:path>
            </a:pathLst>
          </a:custGeom>
          <a:noFill/>
          <a:ln w="6350" cap="flat" cmpd="sng" algn="ctr">
            <a:solidFill>
              <a:schemeClr val="tx1"/>
            </a:solidFill>
            <a:prstDash val="solid"/>
            <a:miter lim="800000"/>
            <a:headEnd type="none" w="med" len="med"/>
            <a:tailEnd type="stealth" w="med" len="med"/>
          </a:ln>
          <a:effectLst/>
        </p:spPr>
        <p:txBody>
          <a:bodyPr rtlCol="0" anchor="ctr"/>
          <a:lstStyle/>
          <a:p>
            <a:pPr algn="ctr">
              <a:defRPr/>
            </a:pPr>
            <a:endParaRPr lang="en-US" kern="0" dirty="0">
              <a:solidFill>
                <a:prstClr val="white"/>
              </a:solidFill>
              <a:latin typeface="Calibri" panose="020F0502020204030204"/>
            </a:endParaRPr>
          </a:p>
        </p:txBody>
      </p:sp>
      <p:pic>
        <p:nvPicPr>
          <p:cNvPr id="23" name="Picture 3">
            <a:extLst>
              <a:ext uri="{FF2B5EF4-FFF2-40B4-BE49-F238E27FC236}">
                <a16:creationId xmlns:a16="http://schemas.microsoft.com/office/drawing/2014/main" id="{FC7F46CC-2012-40FE-AD9B-2F4A929B8CCD}"/>
              </a:ext>
            </a:extLst>
          </p:cNvPr>
          <p:cNvPicPr>
            <a:picLocks noChangeAspect="1" noChangeArrowheads="1"/>
          </p:cNvPicPr>
          <p:nvPr/>
        </p:nvPicPr>
        <p:blipFill>
          <a:blip r:embed="rId2">
            <a:grayscl/>
            <a:extLst>
              <a:ext uri="{28A0092B-C50C-407E-A947-70E740481C1C}">
                <a14:useLocalDpi xmlns:a14="http://schemas.microsoft.com/office/drawing/2010/main" val="0"/>
              </a:ext>
            </a:extLst>
          </a:blip>
          <a:srcRect/>
          <a:stretch>
            <a:fillRect/>
          </a:stretch>
        </p:blipFill>
        <p:spPr bwMode="auto">
          <a:xfrm>
            <a:off x="949536" y="5077826"/>
            <a:ext cx="1828800" cy="847898"/>
          </a:xfrm>
          <a:prstGeom prst="rect">
            <a:avLst/>
          </a:prstGeom>
          <a:solidFill>
            <a:srgbClr val="CCCCCC"/>
          </a:solidFill>
          <a:ln>
            <a:noFill/>
          </a:ln>
          <a:effectLst/>
        </p:spPr>
      </p:pic>
      <p:pic>
        <p:nvPicPr>
          <p:cNvPr id="24" name="Picture 4">
            <a:extLst>
              <a:ext uri="{FF2B5EF4-FFF2-40B4-BE49-F238E27FC236}">
                <a16:creationId xmlns:a16="http://schemas.microsoft.com/office/drawing/2014/main" id="{823D513E-5077-4594-87BB-C9ABB04833C2}"/>
              </a:ext>
            </a:extLst>
          </p:cNvPr>
          <p:cNvPicPr preferRelativeResize="0">
            <a:picLocks noChangeArrowheads="1"/>
          </p:cNvPicPr>
          <p:nvPr/>
        </p:nvPicPr>
        <p:blipFill rotWithShape="1">
          <a:blip r:embed="rId3">
            <a:grayscl/>
            <a:extLst>
              <a:ext uri="{28A0092B-C50C-407E-A947-70E740481C1C}">
                <a14:useLocalDpi xmlns:a14="http://schemas.microsoft.com/office/drawing/2010/main" val="0"/>
              </a:ext>
            </a:extLst>
          </a:blip>
          <a:srcRect l="5158" r="3152" b="3473"/>
          <a:stretch/>
        </p:blipFill>
        <p:spPr bwMode="auto">
          <a:xfrm>
            <a:off x="6749858" y="5138392"/>
            <a:ext cx="1828800" cy="850392"/>
          </a:xfrm>
          <a:prstGeom prst="rect">
            <a:avLst/>
          </a:prstGeom>
          <a:solidFill>
            <a:srgbClr val="CCCCCC"/>
          </a:solidFill>
          <a:ln>
            <a:noFill/>
          </a:ln>
          <a:effectLst/>
        </p:spPr>
      </p:pic>
      <p:sp>
        <p:nvSpPr>
          <p:cNvPr id="25" name="Freeform 55">
            <a:extLst>
              <a:ext uri="{FF2B5EF4-FFF2-40B4-BE49-F238E27FC236}">
                <a16:creationId xmlns:a16="http://schemas.microsoft.com/office/drawing/2014/main" id="{468E6BD6-F871-43C4-913B-3C9BD0C18B4B}"/>
              </a:ext>
            </a:extLst>
          </p:cNvPr>
          <p:cNvSpPr/>
          <p:nvPr/>
        </p:nvSpPr>
        <p:spPr>
          <a:xfrm flipH="1">
            <a:off x="5497220" y="2881578"/>
            <a:ext cx="2194560" cy="0"/>
          </a:xfrm>
          <a:custGeom>
            <a:avLst/>
            <a:gdLst>
              <a:gd name="connsiteX0" fmla="*/ 1473693 w 1473693"/>
              <a:gd name="connsiteY0" fmla="*/ 0 h 0"/>
              <a:gd name="connsiteX1" fmla="*/ 0 w 1473693"/>
              <a:gd name="connsiteY1" fmla="*/ 0 h 0"/>
            </a:gdLst>
            <a:ahLst/>
            <a:cxnLst>
              <a:cxn ang="0">
                <a:pos x="connsiteX0" y="connsiteY0"/>
              </a:cxn>
              <a:cxn ang="0">
                <a:pos x="connsiteX1" y="connsiteY1"/>
              </a:cxn>
            </a:cxnLst>
            <a:rect l="l" t="t" r="r" b="b"/>
            <a:pathLst>
              <a:path w="1473693">
                <a:moveTo>
                  <a:pt x="1473693" y="0"/>
                </a:moveTo>
                <a:lnTo>
                  <a:pt x="0" y="0"/>
                </a:lnTo>
              </a:path>
            </a:pathLst>
          </a:custGeom>
          <a:noFill/>
          <a:ln w="6350" cap="flat" cmpd="sng" algn="ctr">
            <a:solidFill>
              <a:schemeClr val="tx1"/>
            </a:solidFill>
            <a:prstDash val="solid"/>
            <a:miter lim="800000"/>
            <a:headEnd type="none" w="med" len="med"/>
            <a:tailEnd type="stealth" w="med" len="med"/>
          </a:ln>
          <a:effectLst/>
        </p:spPr>
        <p:txBody>
          <a:bodyPr rtlCol="0" anchor="ctr"/>
          <a:lstStyle/>
          <a:p>
            <a:pPr algn="ctr">
              <a:defRPr/>
            </a:pPr>
            <a:endParaRPr lang="en-US" kern="0" dirty="0">
              <a:solidFill>
                <a:prstClr val="white"/>
              </a:solidFill>
              <a:latin typeface="Calibri" panose="020F0502020204030204"/>
            </a:endParaRPr>
          </a:p>
        </p:txBody>
      </p:sp>
      <p:sp>
        <p:nvSpPr>
          <p:cNvPr id="26" name="Freeform 56">
            <a:extLst>
              <a:ext uri="{FF2B5EF4-FFF2-40B4-BE49-F238E27FC236}">
                <a16:creationId xmlns:a16="http://schemas.microsoft.com/office/drawing/2014/main" id="{3488B28A-C7E9-470D-97CF-1991E1EBF03F}"/>
              </a:ext>
            </a:extLst>
          </p:cNvPr>
          <p:cNvSpPr/>
          <p:nvPr/>
        </p:nvSpPr>
        <p:spPr>
          <a:xfrm>
            <a:off x="5244024" y="2672028"/>
            <a:ext cx="2420234" cy="0"/>
          </a:xfrm>
          <a:custGeom>
            <a:avLst/>
            <a:gdLst>
              <a:gd name="connsiteX0" fmla="*/ 1473693 w 1473693"/>
              <a:gd name="connsiteY0" fmla="*/ 0 h 0"/>
              <a:gd name="connsiteX1" fmla="*/ 0 w 1473693"/>
              <a:gd name="connsiteY1" fmla="*/ 0 h 0"/>
            </a:gdLst>
            <a:ahLst/>
            <a:cxnLst>
              <a:cxn ang="0">
                <a:pos x="connsiteX0" y="connsiteY0"/>
              </a:cxn>
              <a:cxn ang="0">
                <a:pos x="connsiteX1" y="connsiteY1"/>
              </a:cxn>
            </a:cxnLst>
            <a:rect l="l" t="t" r="r" b="b"/>
            <a:pathLst>
              <a:path w="1473693">
                <a:moveTo>
                  <a:pt x="1473693" y="0"/>
                </a:moveTo>
                <a:lnTo>
                  <a:pt x="0" y="0"/>
                </a:lnTo>
              </a:path>
            </a:pathLst>
          </a:custGeom>
          <a:noFill/>
          <a:ln w="6350" cap="flat" cmpd="sng" algn="ctr">
            <a:solidFill>
              <a:schemeClr val="tx1"/>
            </a:solidFill>
            <a:prstDash val="dash"/>
            <a:miter lim="800000"/>
            <a:headEnd type="none" w="med" len="med"/>
            <a:tailEnd type="stealth" w="med" len="med"/>
          </a:ln>
          <a:effectLst/>
        </p:spPr>
        <p:txBody>
          <a:bodyPr rtlCol="0" anchor="ctr"/>
          <a:lstStyle/>
          <a:p>
            <a:pPr algn="ctr">
              <a:defRPr/>
            </a:pPr>
            <a:endParaRPr lang="en-US" kern="0" dirty="0">
              <a:solidFill>
                <a:prstClr val="white"/>
              </a:solidFill>
              <a:latin typeface="Calibri" panose="020F0502020204030204"/>
            </a:endParaRPr>
          </a:p>
        </p:txBody>
      </p:sp>
      <p:sp>
        <p:nvSpPr>
          <p:cNvPr id="27" name="Rounded Rectangle 58">
            <a:extLst>
              <a:ext uri="{FF2B5EF4-FFF2-40B4-BE49-F238E27FC236}">
                <a16:creationId xmlns:a16="http://schemas.microsoft.com/office/drawing/2014/main" id="{7F960FEC-6B0C-4ECA-87E0-FD5B9032FE53}"/>
              </a:ext>
            </a:extLst>
          </p:cNvPr>
          <p:cNvSpPr/>
          <p:nvPr/>
        </p:nvSpPr>
        <p:spPr>
          <a:xfrm>
            <a:off x="734073" y="2326632"/>
            <a:ext cx="1194786" cy="886968"/>
          </a:xfrm>
          <a:prstGeom prst="roundRect">
            <a:avLst/>
          </a:prstGeom>
          <a:solidFill>
            <a:srgbClr val="006778"/>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algn="ctr"/>
            <a:r>
              <a:rPr lang="en-US" sz="1200" b="1" kern="0" dirty="0">
                <a:solidFill>
                  <a:schemeClr val="bg1"/>
                </a:solidFill>
                <a:latin typeface="+mj-lt"/>
                <a:cs typeface="Arial" pitchFamily="34" charset="0"/>
              </a:rPr>
              <a:t>Trustee</a:t>
            </a:r>
          </a:p>
        </p:txBody>
      </p:sp>
      <p:sp>
        <p:nvSpPr>
          <p:cNvPr id="28" name="Rectangle 27">
            <a:extLst>
              <a:ext uri="{FF2B5EF4-FFF2-40B4-BE49-F238E27FC236}">
                <a16:creationId xmlns:a16="http://schemas.microsoft.com/office/drawing/2014/main" id="{AEC813C0-DD52-476E-BEDA-D920246FE1C4}"/>
              </a:ext>
            </a:extLst>
          </p:cNvPr>
          <p:cNvSpPr/>
          <p:nvPr/>
        </p:nvSpPr>
        <p:spPr>
          <a:xfrm>
            <a:off x="2113293" y="2317017"/>
            <a:ext cx="2057400" cy="357021"/>
          </a:xfrm>
          <a:prstGeom prst="rect">
            <a:avLst/>
          </a:prstGeom>
        </p:spPr>
        <p:txBody>
          <a:bodyPr wrap="square" lIns="9144" tIns="9144" rIns="9144" bIns="9144">
            <a:spAutoFit/>
          </a:bodyPr>
          <a:lstStyle/>
          <a:p>
            <a:pPr algn="ctr"/>
            <a:r>
              <a:rPr lang="en-US" sz="1100" dirty="0">
                <a:solidFill>
                  <a:prstClr val="black"/>
                </a:solidFill>
                <a:latin typeface="+mj-lt"/>
                <a:cs typeface="Arial" pitchFamily="34" charset="0"/>
              </a:rPr>
              <a:t>Holds the REIT assets in trust for the benefit of the Unit holders </a:t>
            </a:r>
          </a:p>
        </p:txBody>
      </p:sp>
      <p:sp>
        <p:nvSpPr>
          <p:cNvPr id="29" name="Freeform 60">
            <a:extLst>
              <a:ext uri="{FF2B5EF4-FFF2-40B4-BE49-F238E27FC236}">
                <a16:creationId xmlns:a16="http://schemas.microsoft.com/office/drawing/2014/main" id="{F900B07F-F2BF-418D-A91E-D8A0ABBE5C6F}"/>
              </a:ext>
            </a:extLst>
          </p:cNvPr>
          <p:cNvSpPr/>
          <p:nvPr/>
        </p:nvSpPr>
        <p:spPr>
          <a:xfrm>
            <a:off x="2016218" y="2881578"/>
            <a:ext cx="2067376" cy="0"/>
          </a:xfrm>
          <a:custGeom>
            <a:avLst/>
            <a:gdLst>
              <a:gd name="connsiteX0" fmla="*/ 1473693 w 1473693"/>
              <a:gd name="connsiteY0" fmla="*/ 0 h 0"/>
              <a:gd name="connsiteX1" fmla="*/ 0 w 1473693"/>
              <a:gd name="connsiteY1" fmla="*/ 0 h 0"/>
            </a:gdLst>
            <a:ahLst/>
            <a:cxnLst>
              <a:cxn ang="0">
                <a:pos x="connsiteX0" y="connsiteY0"/>
              </a:cxn>
              <a:cxn ang="0">
                <a:pos x="connsiteX1" y="connsiteY1"/>
              </a:cxn>
            </a:cxnLst>
            <a:rect l="l" t="t" r="r" b="b"/>
            <a:pathLst>
              <a:path w="1473693">
                <a:moveTo>
                  <a:pt x="1473693" y="0"/>
                </a:moveTo>
                <a:lnTo>
                  <a:pt x="0" y="0"/>
                </a:lnTo>
              </a:path>
            </a:pathLst>
          </a:custGeom>
          <a:noFill/>
          <a:ln w="6350" cap="flat" cmpd="sng" algn="ctr">
            <a:solidFill>
              <a:schemeClr val="tx1"/>
            </a:solidFill>
            <a:prstDash val="solid"/>
            <a:miter lim="800000"/>
            <a:headEnd type="none" w="med" len="med"/>
            <a:tailEnd type="stealth" w="med" len="med"/>
          </a:ln>
          <a:effectLst/>
        </p:spPr>
        <p:txBody>
          <a:bodyPr rtlCol="0" anchor="ctr"/>
          <a:lstStyle/>
          <a:p>
            <a:pPr algn="ctr">
              <a:defRPr/>
            </a:pPr>
            <a:endParaRPr lang="en-US" kern="0" dirty="0">
              <a:solidFill>
                <a:prstClr val="white"/>
              </a:solidFill>
              <a:latin typeface="Calibri" panose="020F0502020204030204"/>
            </a:endParaRPr>
          </a:p>
        </p:txBody>
      </p:sp>
      <p:sp>
        <p:nvSpPr>
          <p:cNvPr id="30" name="Freeform 61">
            <a:extLst>
              <a:ext uri="{FF2B5EF4-FFF2-40B4-BE49-F238E27FC236}">
                <a16:creationId xmlns:a16="http://schemas.microsoft.com/office/drawing/2014/main" id="{E11A47D6-5EEA-4988-B0EB-9806016F343D}"/>
              </a:ext>
            </a:extLst>
          </p:cNvPr>
          <p:cNvSpPr/>
          <p:nvPr/>
        </p:nvSpPr>
        <p:spPr>
          <a:xfrm flipH="1">
            <a:off x="2019155" y="2672028"/>
            <a:ext cx="2279969" cy="0"/>
          </a:xfrm>
          <a:custGeom>
            <a:avLst/>
            <a:gdLst>
              <a:gd name="connsiteX0" fmla="*/ 1473693 w 1473693"/>
              <a:gd name="connsiteY0" fmla="*/ 0 h 0"/>
              <a:gd name="connsiteX1" fmla="*/ 0 w 1473693"/>
              <a:gd name="connsiteY1" fmla="*/ 0 h 0"/>
            </a:gdLst>
            <a:ahLst/>
            <a:cxnLst>
              <a:cxn ang="0">
                <a:pos x="connsiteX0" y="connsiteY0"/>
              </a:cxn>
              <a:cxn ang="0">
                <a:pos x="connsiteX1" y="connsiteY1"/>
              </a:cxn>
            </a:cxnLst>
            <a:rect l="l" t="t" r="r" b="b"/>
            <a:pathLst>
              <a:path w="1473693">
                <a:moveTo>
                  <a:pt x="1473693" y="0"/>
                </a:moveTo>
                <a:lnTo>
                  <a:pt x="0" y="0"/>
                </a:lnTo>
              </a:path>
            </a:pathLst>
          </a:custGeom>
          <a:noFill/>
          <a:ln w="6350" cap="flat" cmpd="sng" algn="ctr">
            <a:solidFill>
              <a:schemeClr val="tx1"/>
            </a:solidFill>
            <a:prstDash val="dash"/>
            <a:miter lim="800000"/>
            <a:headEnd type="none" w="med" len="med"/>
            <a:tailEnd type="stealth" w="med" len="med"/>
          </a:ln>
          <a:effectLst/>
        </p:spPr>
        <p:txBody>
          <a:bodyPr rtlCol="0" anchor="ctr"/>
          <a:lstStyle/>
          <a:p>
            <a:pPr algn="ctr">
              <a:defRPr/>
            </a:pPr>
            <a:endParaRPr lang="en-US" kern="0" dirty="0">
              <a:solidFill>
                <a:prstClr val="white"/>
              </a:solidFill>
              <a:latin typeface="Calibri" panose="020F0502020204030204"/>
            </a:endParaRPr>
          </a:p>
        </p:txBody>
      </p:sp>
      <p:pic>
        <p:nvPicPr>
          <p:cNvPr id="31" name="Picture 3">
            <a:extLst>
              <a:ext uri="{FF2B5EF4-FFF2-40B4-BE49-F238E27FC236}">
                <a16:creationId xmlns:a16="http://schemas.microsoft.com/office/drawing/2014/main" id="{EA577FBC-1958-4F46-9194-E4EC8189E719}"/>
              </a:ext>
            </a:extLst>
          </p:cNvPr>
          <p:cNvPicPr>
            <a:picLocks noChangeAspect="1" noChangeArrowheads="1"/>
          </p:cNvPicPr>
          <p:nvPr/>
        </p:nvPicPr>
        <p:blipFill>
          <a:blip r:embed="rId2">
            <a:grayscl/>
            <a:extLst>
              <a:ext uri="{28A0092B-C50C-407E-A947-70E740481C1C}">
                <a14:useLocalDpi xmlns:a14="http://schemas.microsoft.com/office/drawing/2010/main" val="0"/>
              </a:ext>
            </a:extLst>
          </a:blip>
          <a:srcRect/>
          <a:stretch>
            <a:fillRect/>
          </a:stretch>
        </p:blipFill>
        <p:spPr bwMode="auto">
          <a:xfrm>
            <a:off x="3880658" y="5150782"/>
            <a:ext cx="1828800" cy="847898"/>
          </a:xfrm>
          <a:prstGeom prst="rect">
            <a:avLst/>
          </a:prstGeom>
          <a:solidFill>
            <a:srgbClr val="CCCCCC"/>
          </a:solidFill>
          <a:ln>
            <a:noFill/>
          </a:ln>
          <a:effectLst/>
        </p:spPr>
      </p:pic>
      <p:sp>
        <p:nvSpPr>
          <p:cNvPr id="32" name="Rounded Rectangle 63">
            <a:extLst>
              <a:ext uri="{FF2B5EF4-FFF2-40B4-BE49-F238E27FC236}">
                <a16:creationId xmlns:a16="http://schemas.microsoft.com/office/drawing/2014/main" id="{71DC2EFA-6859-42B0-A22A-383D5BAC753D}"/>
              </a:ext>
            </a:extLst>
          </p:cNvPr>
          <p:cNvSpPr/>
          <p:nvPr/>
        </p:nvSpPr>
        <p:spPr>
          <a:xfrm>
            <a:off x="3801737" y="3866208"/>
            <a:ext cx="2002536" cy="374490"/>
          </a:xfrm>
          <a:prstGeom prst="roundRect">
            <a:avLst/>
          </a:prstGeom>
          <a:solidFill>
            <a:srgbClr val="646464"/>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algn="ctr">
              <a:defRPr/>
            </a:pPr>
            <a:r>
              <a:rPr lang="en-US" sz="1200" b="1" kern="0" dirty="0">
                <a:solidFill>
                  <a:schemeClr val="bg1"/>
                </a:solidFill>
                <a:latin typeface="+mj-lt"/>
                <a:cs typeface="Arial" pitchFamily="34" charset="0"/>
              </a:rPr>
              <a:t>Holding Company</a:t>
            </a:r>
          </a:p>
        </p:txBody>
      </p:sp>
      <p:sp>
        <p:nvSpPr>
          <p:cNvPr id="33" name="Freeform 64">
            <a:extLst>
              <a:ext uri="{FF2B5EF4-FFF2-40B4-BE49-F238E27FC236}">
                <a16:creationId xmlns:a16="http://schemas.microsoft.com/office/drawing/2014/main" id="{11A0A82F-2A85-4907-8C3B-8D5C100CAE29}"/>
              </a:ext>
            </a:extLst>
          </p:cNvPr>
          <p:cNvSpPr/>
          <p:nvPr/>
        </p:nvSpPr>
        <p:spPr>
          <a:xfrm rot="16200000" flipV="1">
            <a:off x="4703618" y="5068352"/>
            <a:ext cx="182880" cy="0"/>
          </a:xfrm>
          <a:custGeom>
            <a:avLst/>
            <a:gdLst>
              <a:gd name="connsiteX0" fmla="*/ 1473693 w 1473693"/>
              <a:gd name="connsiteY0" fmla="*/ 0 h 0"/>
              <a:gd name="connsiteX1" fmla="*/ 0 w 1473693"/>
              <a:gd name="connsiteY1" fmla="*/ 0 h 0"/>
            </a:gdLst>
            <a:ahLst/>
            <a:cxnLst>
              <a:cxn ang="0">
                <a:pos x="connsiteX0" y="connsiteY0"/>
              </a:cxn>
              <a:cxn ang="0">
                <a:pos x="connsiteX1" y="connsiteY1"/>
              </a:cxn>
            </a:cxnLst>
            <a:rect l="l" t="t" r="r" b="b"/>
            <a:pathLst>
              <a:path w="1473693">
                <a:moveTo>
                  <a:pt x="1473693" y="0"/>
                </a:moveTo>
                <a:lnTo>
                  <a:pt x="0" y="0"/>
                </a:lnTo>
              </a:path>
            </a:pathLst>
          </a:custGeom>
          <a:noFill/>
          <a:ln w="6350" cap="flat" cmpd="sng" algn="ctr">
            <a:solidFill>
              <a:sysClr val="windowText" lastClr="000000"/>
            </a:solidFill>
            <a:prstDash val="solid"/>
            <a:miter lim="800000"/>
            <a:headEnd type="none" w="med" len="med"/>
            <a:tailEnd type="stealth" w="med" len="med"/>
          </a:ln>
          <a:effectLst/>
        </p:spPr>
        <p:txBody>
          <a:bodyPr rtlCol="0" anchor="ctr"/>
          <a:lstStyle/>
          <a:p>
            <a:pPr algn="ctr">
              <a:defRPr/>
            </a:pPr>
            <a:endParaRPr lang="en-US" kern="0" dirty="0">
              <a:solidFill>
                <a:prstClr val="white"/>
              </a:solidFill>
              <a:latin typeface="Calibri" panose="020F0502020204030204"/>
            </a:endParaRPr>
          </a:p>
        </p:txBody>
      </p:sp>
      <p:sp>
        <p:nvSpPr>
          <p:cNvPr id="34" name="Rounded Rectangle 65">
            <a:extLst>
              <a:ext uri="{FF2B5EF4-FFF2-40B4-BE49-F238E27FC236}">
                <a16:creationId xmlns:a16="http://schemas.microsoft.com/office/drawing/2014/main" id="{ACFBEDFB-DDEE-427B-B9E2-7630463EFA1B}"/>
              </a:ext>
            </a:extLst>
          </p:cNvPr>
          <p:cNvSpPr/>
          <p:nvPr/>
        </p:nvSpPr>
        <p:spPr>
          <a:xfrm>
            <a:off x="3801737" y="4551868"/>
            <a:ext cx="2002536" cy="374490"/>
          </a:xfrm>
          <a:prstGeom prst="roundRect">
            <a:avLst/>
          </a:prstGeom>
          <a:solidFill>
            <a:srgbClr val="EAEAEA"/>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algn="ctr">
              <a:defRPr/>
            </a:pPr>
            <a:r>
              <a:rPr lang="en-US" sz="1200" b="1" kern="0" dirty="0">
                <a:solidFill>
                  <a:sysClr val="windowText" lastClr="000000"/>
                </a:solidFill>
                <a:latin typeface="+mj-lt"/>
                <a:cs typeface="Arial" pitchFamily="34" charset="0"/>
              </a:rPr>
              <a:t>SPV</a:t>
            </a:r>
          </a:p>
        </p:txBody>
      </p:sp>
      <p:sp>
        <p:nvSpPr>
          <p:cNvPr id="35" name="Freeform 66">
            <a:extLst>
              <a:ext uri="{FF2B5EF4-FFF2-40B4-BE49-F238E27FC236}">
                <a16:creationId xmlns:a16="http://schemas.microsoft.com/office/drawing/2014/main" id="{A131982E-415F-4AB2-92C9-929D8297BD9C}"/>
              </a:ext>
            </a:extLst>
          </p:cNvPr>
          <p:cNvSpPr/>
          <p:nvPr/>
        </p:nvSpPr>
        <p:spPr>
          <a:xfrm rot="16200000" flipV="1">
            <a:off x="4608724" y="4297752"/>
            <a:ext cx="230743" cy="141673"/>
          </a:xfrm>
          <a:custGeom>
            <a:avLst/>
            <a:gdLst>
              <a:gd name="connsiteX0" fmla="*/ 1473693 w 1473693"/>
              <a:gd name="connsiteY0" fmla="*/ 0 h 0"/>
              <a:gd name="connsiteX1" fmla="*/ 0 w 1473693"/>
              <a:gd name="connsiteY1" fmla="*/ 0 h 0"/>
            </a:gdLst>
            <a:ahLst/>
            <a:cxnLst>
              <a:cxn ang="0">
                <a:pos x="connsiteX0" y="connsiteY0"/>
              </a:cxn>
              <a:cxn ang="0">
                <a:pos x="connsiteX1" y="connsiteY1"/>
              </a:cxn>
            </a:cxnLst>
            <a:rect l="l" t="t" r="r" b="b"/>
            <a:pathLst>
              <a:path w="1473693">
                <a:moveTo>
                  <a:pt x="1473693" y="0"/>
                </a:moveTo>
                <a:lnTo>
                  <a:pt x="0" y="0"/>
                </a:lnTo>
              </a:path>
            </a:pathLst>
          </a:custGeom>
          <a:noFill/>
          <a:ln w="6350" cap="flat" cmpd="sng" algn="ctr">
            <a:solidFill>
              <a:sysClr val="windowText" lastClr="000000"/>
            </a:solidFill>
            <a:prstDash val="solid"/>
            <a:miter lim="800000"/>
            <a:headEnd type="none" w="med" len="med"/>
            <a:tailEnd type="stealth" w="med" len="med"/>
          </a:ln>
          <a:effectLst/>
        </p:spPr>
        <p:txBody>
          <a:bodyPr rtlCol="0" anchor="ctr"/>
          <a:lstStyle/>
          <a:p>
            <a:pPr algn="ctr">
              <a:defRPr/>
            </a:pPr>
            <a:endParaRPr lang="en-US" kern="0" dirty="0">
              <a:solidFill>
                <a:prstClr val="white"/>
              </a:solidFill>
              <a:latin typeface="Calibri" panose="020F0502020204030204"/>
            </a:endParaRPr>
          </a:p>
        </p:txBody>
      </p:sp>
      <p:cxnSp>
        <p:nvCxnSpPr>
          <p:cNvPr id="36" name="Elbow Connector 67">
            <a:extLst>
              <a:ext uri="{FF2B5EF4-FFF2-40B4-BE49-F238E27FC236}">
                <a16:creationId xmlns:a16="http://schemas.microsoft.com/office/drawing/2014/main" id="{EABAFFD6-0DF3-4B23-B5C2-AEA90386406C}"/>
              </a:ext>
            </a:extLst>
          </p:cNvPr>
          <p:cNvCxnSpPr>
            <a:stCxn id="16" idx="3"/>
            <a:endCxn id="23" idx="0"/>
          </p:cNvCxnSpPr>
          <p:nvPr/>
        </p:nvCxnSpPr>
        <p:spPr bwMode="auto">
          <a:xfrm rot="5400000">
            <a:off x="2401387" y="2676209"/>
            <a:ext cx="1864168" cy="2939069"/>
          </a:xfrm>
          <a:prstGeom prst="bentConnector3">
            <a:avLst>
              <a:gd name="adj1" fmla="val 21387"/>
            </a:avLst>
          </a:prstGeom>
          <a:solidFill>
            <a:schemeClr val="tx2"/>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7" name="Straight Arrow Connector 36">
            <a:extLst>
              <a:ext uri="{FF2B5EF4-FFF2-40B4-BE49-F238E27FC236}">
                <a16:creationId xmlns:a16="http://schemas.microsoft.com/office/drawing/2014/main" id="{3B98F66C-B754-4A75-BBA1-56117C15D9DF}"/>
              </a:ext>
            </a:extLst>
          </p:cNvPr>
          <p:cNvCxnSpPr>
            <a:stCxn id="16" idx="3"/>
            <a:endCxn id="32" idx="0"/>
          </p:cNvCxnSpPr>
          <p:nvPr/>
        </p:nvCxnSpPr>
        <p:spPr bwMode="auto">
          <a:xfrm>
            <a:off x="4803005" y="3213658"/>
            <a:ext cx="0" cy="652550"/>
          </a:xfrm>
          <a:prstGeom prst="straightConnector1">
            <a:avLst/>
          </a:prstGeom>
          <a:solidFill>
            <a:schemeClr val="tx2"/>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6" name="Elbow Connector 69">
            <a:extLst>
              <a:ext uri="{FF2B5EF4-FFF2-40B4-BE49-F238E27FC236}">
                <a16:creationId xmlns:a16="http://schemas.microsoft.com/office/drawing/2014/main" id="{67D8A827-8562-465A-9758-EE11783E1494}"/>
              </a:ext>
            </a:extLst>
          </p:cNvPr>
          <p:cNvCxnSpPr>
            <a:stCxn id="16" idx="3"/>
            <a:endCxn id="53" idx="0"/>
          </p:cNvCxnSpPr>
          <p:nvPr/>
        </p:nvCxnSpPr>
        <p:spPr bwMode="auto">
          <a:xfrm rot="16200000" flipH="1">
            <a:off x="5607960" y="2408703"/>
            <a:ext cx="1338210" cy="2948121"/>
          </a:xfrm>
          <a:prstGeom prst="bentConnector3">
            <a:avLst>
              <a:gd name="adj1" fmla="val 37188"/>
            </a:avLst>
          </a:prstGeom>
          <a:solidFill>
            <a:schemeClr val="tx2"/>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 name="Elbow Connector 70">
            <a:extLst>
              <a:ext uri="{FF2B5EF4-FFF2-40B4-BE49-F238E27FC236}">
                <a16:creationId xmlns:a16="http://schemas.microsoft.com/office/drawing/2014/main" id="{A4CADC21-F3E9-455F-82D7-4FF0C7300B21}"/>
              </a:ext>
            </a:extLst>
          </p:cNvPr>
          <p:cNvCxnSpPr/>
          <p:nvPr/>
        </p:nvCxnSpPr>
        <p:spPr bwMode="auto">
          <a:xfrm rot="5400000" flipH="1" flipV="1">
            <a:off x="2273035" y="3210749"/>
            <a:ext cx="1907267" cy="1888051"/>
          </a:xfrm>
          <a:prstGeom prst="bentConnector3">
            <a:avLst>
              <a:gd name="adj1" fmla="val 86353"/>
            </a:avLst>
          </a:prstGeom>
          <a:solidFill>
            <a:schemeClr val="tx2"/>
          </a:solidFill>
          <a:ln w="12700" cap="flat" cmpd="sng" algn="ctr">
            <a:solidFill>
              <a:schemeClr val="tx1"/>
            </a:solidFill>
            <a:prstDash val="dash"/>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8" name="Rectangle 47">
            <a:extLst>
              <a:ext uri="{FF2B5EF4-FFF2-40B4-BE49-F238E27FC236}">
                <a16:creationId xmlns:a16="http://schemas.microsoft.com/office/drawing/2014/main" id="{CDD9E7EC-81FE-4E23-9B22-D95A726836C5}"/>
              </a:ext>
            </a:extLst>
          </p:cNvPr>
          <p:cNvSpPr/>
          <p:nvPr/>
        </p:nvSpPr>
        <p:spPr>
          <a:xfrm>
            <a:off x="2283982" y="3910928"/>
            <a:ext cx="1097280" cy="357021"/>
          </a:xfrm>
          <a:prstGeom prst="rect">
            <a:avLst/>
          </a:prstGeom>
        </p:spPr>
        <p:txBody>
          <a:bodyPr wrap="square" lIns="9144" tIns="9144" rIns="9144" bIns="9144">
            <a:spAutoFit/>
          </a:bodyPr>
          <a:lstStyle/>
          <a:p>
            <a:pPr algn="ctr"/>
            <a:r>
              <a:rPr lang="en-US" sz="1100" b="1" dirty="0">
                <a:solidFill>
                  <a:prstClr val="black"/>
                </a:solidFill>
                <a:latin typeface="+mj-lt"/>
                <a:cs typeface="Arial" pitchFamily="34" charset="0"/>
              </a:rPr>
              <a:t>Distribution </a:t>
            </a:r>
          </a:p>
          <a:p>
            <a:pPr algn="ctr"/>
            <a:r>
              <a:rPr lang="en-US" sz="1100" b="1" dirty="0">
                <a:solidFill>
                  <a:prstClr val="black"/>
                </a:solidFill>
                <a:latin typeface="+mj-lt"/>
                <a:cs typeface="Arial" pitchFamily="34" charset="0"/>
              </a:rPr>
              <a:t>of Cash Flows</a:t>
            </a:r>
          </a:p>
        </p:txBody>
      </p:sp>
      <p:cxnSp>
        <p:nvCxnSpPr>
          <p:cNvPr id="49" name="Elbow Connector 72">
            <a:extLst>
              <a:ext uri="{FF2B5EF4-FFF2-40B4-BE49-F238E27FC236}">
                <a16:creationId xmlns:a16="http://schemas.microsoft.com/office/drawing/2014/main" id="{A46F5E60-461A-4915-A2F4-5956367CE586}"/>
              </a:ext>
            </a:extLst>
          </p:cNvPr>
          <p:cNvCxnSpPr/>
          <p:nvPr/>
        </p:nvCxnSpPr>
        <p:spPr bwMode="auto">
          <a:xfrm rot="16200000" flipV="1">
            <a:off x="5671821" y="2942864"/>
            <a:ext cx="1419629" cy="1961219"/>
          </a:xfrm>
          <a:prstGeom prst="bentConnector3">
            <a:avLst>
              <a:gd name="adj1" fmla="val 82090"/>
            </a:avLst>
          </a:prstGeom>
          <a:solidFill>
            <a:schemeClr val="tx2"/>
          </a:solidFill>
          <a:ln w="12700" cap="flat" cmpd="sng" algn="ctr">
            <a:solidFill>
              <a:schemeClr val="tx1"/>
            </a:solidFill>
            <a:prstDash val="dash"/>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0" name="Straight Arrow Connector 49">
            <a:extLst>
              <a:ext uri="{FF2B5EF4-FFF2-40B4-BE49-F238E27FC236}">
                <a16:creationId xmlns:a16="http://schemas.microsoft.com/office/drawing/2014/main" id="{D346EFDC-D4B4-484D-AEA7-4665BBA61609}"/>
              </a:ext>
            </a:extLst>
          </p:cNvPr>
          <p:cNvCxnSpPr/>
          <p:nvPr/>
        </p:nvCxnSpPr>
        <p:spPr bwMode="auto">
          <a:xfrm flipH="1" flipV="1">
            <a:off x="4944754" y="3213658"/>
            <a:ext cx="7958" cy="652550"/>
          </a:xfrm>
          <a:prstGeom prst="straightConnector1">
            <a:avLst/>
          </a:prstGeom>
          <a:solidFill>
            <a:schemeClr val="tx2"/>
          </a:solidFill>
          <a:ln w="12700" cap="flat" cmpd="sng" algn="ctr">
            <a:solidFill>
              <a:schemeClr val="tx1"/>
            </a:solidFill>
            <a:prstDash val="dash"/>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1" name="Rectangle 50">
            <a:extLst>
              <a:ext uri="{FF2B5EF4-FFF2-40B4-BE49-F238E27FC236}">
                <a16:creationId xmlns:a16="http://schemas.microsoft.com/office/drawing/2014/main" id="{15BD82D3-B480-4239-9A19-3C3B7FB8E507}"/>
              </a:ext>
            </a:extLst>
          </p:cNvPr>
          <p:cNvSpPr/>
          <p:nvPr/>
        </p:nvSpPr>
        <p:spPr>
          <a:xfrm>
            <a:off x="6299647" y="4000402"/>
            <a:ext cx="1097280" cy="357021"/>
          </a:xfrm>
          <a:prstGeom prst="rect">
            <a:avLst/>
          </a:prstGeom>
        </p:spPr>
        <p:txBody>
          <a:bodyPr wrap="square" lIns="9144" tIns="9144" rIns="9144" bIns="9144">
            <a:spAutoFit/>
          </a:bodyPr>
          <a:lstStyle/>
          <a:p>
            <a:pPr algn="ctr"/>
            <a:r>
              <a:rPr lang="en-US" sz="1100" b="1" dirty="0">
                <a:solidFill>
                  <a:prstClr val="black"/>
                </a:solidFill>
                <a:latin typeface="+mj-lt"/>
                <a:cs typeface="Arial" pitchFamily="34" charset="0"/>
              </a:rPr>
              <a:t>Distribution </a:t>
            </a:r>
          </a:p>
          <a:p>
            <a:pPr algn="ctr"/>
            <a:r>
              <a:rPr lang="en-US" sz="1100" b="1" dirty="0">
                <a:solidFill>
                  <a:prstClr val="black"/>
                </a:solidFill>
                <a:latin typeface="+mj-lt"/>
                <a:cs typeface="Arial" pitchFamily="34" charset="0"/>
              </a:rPr>
              <a:t>of Cash Flows</a:t>
            </a:r>
          </a:p>
        </p:txBody>
      </p:sp>
      <p:sp>
        <p:nvSpPr>
          <p:cNvPr id="52" name="Freeform 64">
            <a:extLst>
              <a:ext uri="{FF2B5EF4-FFF2-40B4-BE49-F238E27FC236}">
                <a16:creationId xmlns:a16="http://schemas.microsoft.com/office/drawing/2014/main" id="{6CB98851-0C2B-4F48-BC0C-E9888B7F2347}"/>
              </a:ext>
            </a:extLst>
          </p:cNvPr>
          <p:cNvSpPr/>
          <p:nvPr/>
        </p:nvSpPr>
        <p:spPr>
          <a:xfrm rot="16200000" flipV="1">
            <a:off x="7701769" y="5068352"/>
            <a:ext cx="182880" cy="0"/>
          </a:xfrm>
          <a:custGeom>
            <a:avLst/>
            <a:gdLst>
              <a:gd name="connsiteX0" fmla="*/ 1473693 w 1473693"/>
              <a:gd name="connsiteY0" fmla="*/ 0 h 0"/>
              <a:gd name="connsiteX1" fmla="*/ 0 w 1473693"/>
              <a:gd name="connsiteY1" fmla="*/ 0 h 0"/>
            </a:gdLst>
            <a:ahLst/>
            <a:cxnLst>
              <a:cxn ang="0">
                <a:pos x="connsiteX0" y="connsiteY0"/>
              </a:cxn>
              <a:cxn ang="0">
                <a:pos x="connsiteX1" y="connsiteY1"/>
              </a:cxn>
            </a:cxnLst>
            <a:rect l="l" t="t" r="r" b="b"/>
            <a:pathLst>
              <a:path w="1473693">
                <a:moveTo>
                  <a:pt x="1473693" y="0"/>
                </a:moveTo>
                <a:lnTo>
                  <a:pt x="0" y="0"/>
                </a:lnTo>
              </a:path>
            </a:pathLst>
          </a:custGeom>
          <a:noFill/>
          <a:ln w="6350" cap="flat" cmpd="sng" algn="ctr">
            <a:solidFill>
              <a:sysClr val="windowText" lastClr="000000"/>
            </a:solidFill>
            <a:prstDash val="solid"/>
            <a:miter lim="800000"/>
            <a:headEnd type="none" w="med" len="med"/>
            <a:tailEnd type="stealth" w="med" len="med"/>
          </a:ln>
          <a:effectLst/>
        </p:spPr>
        <p:txBody>
          <a:bodyPr rtlCol="0" anchor="ctr"/>
          <a:lstStyle/>
          <a:p>
            <a:pPr algn="ctr">
              <a:defRPr/>
            </a:pPr>
            <a:endParaRPr lang="en-US" kern="0" dirty="0">
              <a:solidFill>
                <a:prstClr val="white"/>
              </a:solidFill>
              <a:latin typeface="Calibri" panose="020F0502020204030204"/>
            </a:endParaRPr>
          </a:p>
        </p:txBody>
      </p:sp>
      <p:sp>
        <p:nvSpPr>
          <p:cNvPr id="53" name="Rounded Rectangle 40">
            <a:extLst>
              <a:ext uri="{FF2B5EF4-FFF2-40B4-BE49-F238E27FC236}">
                <a16:creationId xmlns:a16="http://schemas.microsoft.com/office/drawing/2014/main" id="{13E3A45F-72FE-438C-A448-473B31E0CDB6}"/>
              </a:ext>
            </a:extLst>
          </p:cNvPr>
          <p:cNvSpPr/>
          <p:nvPr/>
        </p:nvSpPr>
        <p:spPr>
          <a:xfrm>
            <a:off x="6749858" y="4551868"/>
            <a:ext cx="2002536" cy="374490"/>
          </a:xfrm>
          <a:prstGeom prst="roundRect">
            <a:avLst/>
          </a:prstGeom>
          <a:solidFill>
            <a:srgbClr val="EAEAEA"/>
          </a:solidFill>
          <a:ln w="12700" cap="flat" cmpd="sng" algn="ctr">
            <a:noFill/>
            <a:prstDash val="solid"/>
            <a:miter lim="800000"/>
          </a:ln>
          <a:effectLst>
            <a:outerShdw blurRad="50800" dist="38100" dir="2700000" algn="tl" rotWithShape="0">
              <a:prstClr val="black">
                <a:alpha val="40000"/>
              </a:prstClr>
            </a:outerShdw>
          </a:effectLst>
        </p:spPr>
        <p:txBody>
          <a:bodyPr rtlCol="0" anchor="ctr"/>
          <a:lstStyle/>
          <a:p>
            <a:pPr algn="ctr">
              <a:defRPr/>
            </a:pPr>
            <a:r>
              <a:rPr lang="en-US" sz="1200" b="1" kern="0" dirty="0">
                <a:solidFill>
                  <a:sysClr val="windowText" lastClr="000000"/>
                </a:solidFill>
                <a:latin typeface="+mj-lt"/>
                <a:cs typeface="Arial" pitchFamily="34" charset="0"/>
              </a:rPr>
              <a:t>SPV</a:t>
            </a:r>
          </a:p>
        </p:txBody>
      </p:sp>
      <p:cxnSp>
        <p:nvCxnSpPr>
          <p:cNvPr id="54" name="Elbow Connector 67">
            <a:extLst>
              <a:ext uri="{FF2B5EF4-FFF2-40B4-BE49-F238E27FC236}">
                <a16:creationId xmlns:a16="http://schemas.microsoft.com/office/drawing/2014/main" id="{303F91D8-CD99-4718-AA00-2171A6707077}"/>
              </a:ext>
            </a:extLst>
          </p:cNvPr>
          <p:cNvCxnSpPr/>
          <p:nvPr/>
        </p:nvCxnSpPr>
        <p:spPr bwMode="auto">
          <a:xfrm rot="5400000">
            <a:off x="2401387" y="2676210"/>
            <a:ext cx="1864168" cy="2939069"/>
          </a:xfrm>
          <a:prstGeom prst="bentConnector3">
            <a:avLst>
              <a:gd name="adj1" fmla="val 21387"/>
            </a:avLst>
          </a:prstGeom>
          <a:solidFill>
            <a:schemeClr val="tx2"/>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5" name="Elbow Connector 69">
            <a:extLst>
              <a:ext uri="{FF2B5EF4-FFF2-40B4-BE49-F238E27FC236}">
                <a16:creationId xmlns:a16="http://schemas.microsoft.com/office/drawing/2014/main" id="{53F43ACE-3911-4BA3-8200-3F6D065CB0F0}"/>
              </a:ext>
            </a:extLst>
          </p:cNvPr>
          <p:cNvCxnSpPr/>
          <p:nvPr/>
        </p:nvCxnSpPr>
        <p:spPr bwMode="auto">
          <a:xfrm rot="16200000" flipH="1">
            <a:off x="5607960" y="2408704"/>
            <a:ext cx="1338210" cy="2948121"/>
          </a:xfrm>
          <a:prstGeom prst="bentConnector3">
            <a:avLst>
              <a:gd name="adj1" fmla="val 37188"/>
            </a:avLst>
          </a:prstGeom>
          <a:solidFill>
            <a:schemeClr val="tx2"/>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40" name="Picture 3"/>
          <p:cNvPicPr/>
          <p:nvPr/>
        </p:nvPicPr>
        <p:blipFill>
          <a:blip r:embed="rId4"/>
          <a:stretch/>
        </p:blipFill>
        <p:spPr>
          <a:xfrm>
            <a:off x="0" y="27180"/>
            <a:ext cx="1029600" cy="803880"/>
          </a:xfrm>
          <a:prstGeom prst="rect">
            <a:avLst/>
          </a:prstGeom>
          <a:ln>
            <a:noFill/>
          </a:ln>
        </p:spPr>
      </p:pic>
    </p:spTree>
    <p:extLst>
      <p:ext uri="{BB962C8B-B14F-4D97-AF65-F5344CB8AC3E}">
        <p14:creationId xmlns:p14="http://schemas.microsoft.com/office/powerpoint/2010/main" val="2116372878"/>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US" sz="2800" b="1" spc="-1" dirty="0">
                <a:solidFill>
                  <a:srgbClr val="000000"/>
                </a:solidFill>
                <a:ea typeface="Arial"/>
              </a:rPr>
              <a:t>REITs – A Hybrid Product </a:t>
            </a:r>
            <a:endParaRPr lang="en-US" sz="2800" b="1" spc="-1" dirty="0" smtClean="0">
              <a:solidFill>
                <a:srgbClr val="000000"/>
              </a:solidFill>
              <a:ea typeface="Arial"/>
            </a:endParaRPr>
          </a:p>
          <a:p>
            <a:pPr algn="ctr">
              <a:lnSpc>
                <a:spcPct val="93000"/>
              </a:lnSpc>
            </a:pPr>
            <a:r>
              <a:rPr lang="en-US" sz="2800" b="1" spc="-1" dirty="0" smtClean="0">
                <a:solidFill>
                  <a:srgbClr val="000000"/>
                </a:solidFill>
                <a:ea typeface="Arial"/>
              </a:rPr>
              <a:t>between </a:t>
            </a:r>
            <a:r>
              <a:rPr lang="en-US" sz="2800" b="1" spc="-1" dirty="0">
                <a:solidFill>
                  <a:srgbClr val="000000"/>
                </a:solidFill>
                <a:ea typeface="Arial"/>
              </a:rPr>
              <a:t>Equity and Fixed Income</a:t>
            </a: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smtClean="0">
                <a:solidFill>
                  <a:srgbClr val="FFFFFF"/>
                </a:solidFill>
                <a:latin typeface="Calibri"/>
              </a:rPr>
              <a:t>6</a:t>
            </a:r>
            <a:endParaRPr lang="en-IN" sz="1000" b="0" strike="noStrike" spc="-1" dirty="0">
              <a:latin typeface="Arial"/>
            </a:endParaRPr>
          </a:p>
        </p:txBody>
      </p:sp>
      <p:sp>
        <p:nvSpPr>
          <p:cNvPr id="7" name="Oval 6">
            <a:extLst>
              <a:ext uri="{FF2B5EF4-FFF2-40B4-BE49-F238E27FC236}">
                <a16:creationId xmlns:a16="http://schemas.microsoft.com/office/drawing/2014/main" id="{12F3806A-FF3D-4AC3-B263-59991D2F1BA0}"/>
              </a:ext>
            </a:extLst>
          </p:cNvPr>
          <p:cNvSpPr/>
          <p:nvPr/>
        </p:nvSpPr>
        <p:spPr bwMode="auto">
          <a:xfrm>
            <a:off x="3648776" y="1582841"/>
            <a:ext cx="2535555" cy="2558606"/>
          </a:xfrm>
          <a:prstGeom prst="ellipse">
            <a:avLst/>
          </a:prstGeom>
          <a:solidFill>
            <a:srgbClr val="B8005C"/>
          </a:solidFill>
          <a:ln>
            <a:noFill/>
          </a:ln>
          <a:effectLst/>
        </p:spPr>
        <p:txBody>
          <a:bodyPr vert="horz" wrap="none" lIns="91440" tIns="45720" rIns="91440" bIns="45720" numCol="1" rtlCol="0" anchor="ctr" anchorCtr="0" compatLnSpc="1">
            <a:prstTxWarp prst="textNoShape">
              <a:avLst/>
            </a:prstTxWarp>
            <a:spAutoFit/>
          </a:bodyPr>
          <a:lstStyle/>
          <a:p>
            <a:pPr algn="ctr" fontAlgn="base">
              <a:spcBef>
                <a:spcPct val="0"/>
              </a:spcBef>
              <a:spcAft>
                <a:spcPct val="0"/>
              </a:spcAft>
            </a:pPr>
            <a:endParaRPr lang="en-US" sz="1200" b="1" dirty="0">
              <a:solidFill>
                <a:srgbClr val="FFFFFF"/>
              </a:solidFill>
            </a:endParaRPr>
          </a:p>
        </p:txBody>
      </p:sp>
      <p:sp>
        <p:nvSpPr>
          <p:cNvPr id="8" name="Oval 7">
            <a:extLst>
              <a:ext uri="{FF2B5EF4-FFF2-40B4-BE49-F238E27FC236}">
                <a16:creationId xmlns:a16="http://schemas.microsoft.com/office/drawing/2014/main" id="{C4A80C30-3977-4BA7-8455-EC2A83D73139}"/>
              </a:ext>
            </a:extLst>
          </p:cNvPr>
          <p:cNvSpPr/>
          <p:nvPr/>
        </p:nvSpPr>
        <p:spPr bwMode="auto">
          <a:xfrm>
            <a:off x="1495650" y="1582841"/>
            <a:ext cx="2535555" cy="2558606"/>
          </a:xfrm>
          <a:prstGeom prst="ellipse">
            <a:avLst/>
          </a:prstGeom>
          <a:solidFill>
            <a:srgbClr val="0098C3">
              <a:alpha val="74902"/>
            </a:srgbClr>
          </a:solidFill>
          <a:ln>
            <a:noFill/>
          </a:ln>
          <a:effectLst/>
        </p:spPr>
        <p:txBody>
          <a:bodyPr vert="horz" wrap="none" lIns="91440" tIns="45720" rIns="91440" bIns="45720" numCol="1" rtlCol="0" anchor="ctr" anchorCtr="0" compatLnSpc="1">
            <a:prstTxWarp prst="textNoShape">
              <a:avLst/>
            </a:prstTxWarp>
            <a:spAutoFit/>
          </a:bodyPr>
          <a:lstStyle/>
          <a:p>
            <a:pPr algn="ctr" fontAlgn="base">
              <a:spcBef>
                <a:spcPct val="0"/>
              </a:spcBef>
              <a:spcAft>
                <a:spcPct val="0"/>
              </a:spcAft>
            </a:pPr>
            <a:endParaRPr lang="en-US" sz="1200" b="1" dirty="0">
              <a:solidFill>
                <a:srgbClr val="FFFFFF"/>
              </a:solidFill>
            </a:endParaRPr>
          </a:p>
        </p:txBody>
      </p:sp>
      <p:sp>
        <p:nvSpPr>
          <p:cNvPr id="9" name="Oval 8">
            <a:extLst>
              <a:ext uri="{FF2B5EF4-FFF2-40B4-BE49-F238E27FC236}">
                <a16:creationId xmlns:a16="http://schemas.microsoft.com/office/drawing/2014/main" id="{612A010A-01E1-4666-B83B-AF930100B187}"/>
              </a:ext>
            </a:extLst>
          </p:cNvPr>
          <p:cNvSpPr/>
          <p:nvPr/>
        </p:nvSpPr>
        <p:spPr bwMode="auto">
          <a:xfrm>
            <a:off x="5801902" y="1582841"/>
            <a:ext cx="2535555" cy="2558606"/>
          </a:xfrm>
          <a:prstGeom prst="ellipse">
            <a:avLst/>
          </a:prstGeom>
          <a:solidFill>
            <a:srgbClr val="006778">
              <a:alpha val="74902"/>
            </a:srgbClr>
          </a:solidFill>
          <a:ln>
            <a:noFill/>
          </a:ln>
          <a:effectLst/>
        </p:spPr>
        <p:txBody>
          <a:bodyPr vert="horz" wrap="none" lIns="91440" tIns="45720" rIns="91440" bIns="45720" numCol="1" rtlCol="0" anchor="ctr" anchorCtr="0" compatLnSpc="1">
            <a:prstTxWarp prst="textNoShape">
              <a:avLst/>
            </a:prstTxWarp>
            <a:spAutoFit/>
          </a:bodyPr>
          <a:lstStyle/>
          <a:p>
            <a:pPr algn="ctr" fontAlgn="base">
              <a:spcBef>
                <a:spcPct val="0"/>
              </a:spcBef>
              <a:spcAft>
                <a:spcPct val="0"/>
              </a:spcAft>
            </a:pPr>
            <a:endParaRPr lang="en-US" sz="1200" b="1" dirty="0">
              <a:solidFill>
                <a:srgbClr val="FFFFFF"/>
              </a:solidFill>
            </a:endParaRPr>
          </a:p>
        </p:txBody>
      </p:sp>
      <p:sp>
        <p:nvSpPr>
          <p:cNvPr id="10" name="TextBox 9">
            <a:extLst>
              <a:ext uri="{FF2B5EF4-FFF2-40B4-BE49-F238E27FC236}">
                <a16:creationId xmlns:a16="http://schemas.microsoft.com/office/drawing/2014/main" id="{9BD1025E-0024-4201-8CE5-932EEFEAD196}"/>
              </a:ext>
            </a:extLst>
          </p:cNvPr>
          <p:cNvSpPr txBox="1"/>
          <p:nvPr/>
        </p:nvSpPr>
        <p:spPr>
          <a:xfrm>
            <a:off x="1743300" y="2677478"/>
            <a:ext cx="2039302" cy="369332"/>
          </a:xfrm>
          <a:prstGeom prst="rect">
            <a:avLst/>
          </a:prstGeom>
          <a:noFill/>
        </p:spPr>
        <p:txBody>
          <a:bodyPr wrap="square" rtlCol="0">
            <a:spAutoFit/>
          </a:bodyPr>
          <a:lstStyle/>
          <a:p>
            <a:pPr algn="ctr"/>
            <a:r>
              <a:rPr lang="en-US" b="1" dirty="0">
                <a:solidFill>
                  <a:schemeClr val="bg1"/>
                </a:solidFill>
                <a:latin typeface="Arial" panose="020B0604020202020204" pitchFamily="34" charset="0"/>
                <a:cs typeface="Arial" panose="020B0604020202020204" pitchFamily="34" charset="0"/>
              </a:rPr>
              <a:t>Fixed Income</a:t>
            </a:r>
          </a:p>
        </p:txBody>
      </p:sp>
      <p:sp>
        <p:nvSpPr>
          <p:cNvPr id="11" name="TextBox 10">
            <a:extLst>
              <a:ext uri="{FF2B5EF4-FFF2-40B4-BE49-F238E27FC236}">
                <a16:creationId xmlns:a16="http://schemas.microsoft.com/office/drawing/2014/main" id="{C2820114-1E76-4A91-8ED9-5BF818F16DBE}"/>
              </a:ext>
            </a:extLst>
          </p:cNvPr>
          <p:cNvSpPr txBox="1"/>
          <p:nvPr/>
        </p:nvSpPr>
        <p:spPr>
          <a:xfrm>
            <a:off x="4155029" y="2692867"/>
            <a:ext cx="1543050" cy="338554"/>
          </a:xfrm>
          <a:prstGeom prst="rect">
            <a:avLst/>
          </a:prstGeom>
          <a:noFill/>
        </p:spPr>
        <p:txBody>
          <a:bodyPr wrap="square" rtlCol="0" anchor="ctr">
            <a:noAutofit/>
          </a:bodyPr>
          <a:lstStyle/>
          <a:p>
            <a:pPr algn="ctr"/>
            <a:r>
              <a:rPr lang="en-US" b="1" dirty="0">
                <a:solidFill>
                  <a:srgbClr val="FFFFFF"/>
                </a:solidFill>
                <a:latin typeface="Arial" panose="020B0604020202020204" pitchFamily="34" charset="0"/>
                <a:cs typeface="Arial" panose="020B0604020202020204" pitchFamily="34" charset="0"/>
              </a:rPr>
              <a:t>REITs</a:t>
            </a:r>
          </a:p>
        </p:txBody>
      </p:sp>
      <p:sp>
        <p:nvSpPr>
          <p:cNvPr id="12" name="TextBox 11">
            <a:extLst>
              <a:ext uri="{FF2B5EF4-FFF2-40B4-BE49-F238E27FC236}">
                <a16:creationId xmlns:a16="http://schemas.microsoft.com/office/drawing/2014/main" id="{B24C88A5-B358-4F6D-BB73-F44B2CFFD4E3}"/>
              </a:ext>
            </a:extLst>
          </p:cNvPr>
          <p:cNvSpPr txBox="1"/>
          <p:nvPr/>
        </p:nvSpPr>
        <p:spPr>
          <a:xfrm>
            <a:off x="6298154" y="2692867"/>
            <a:ext cx="1543050" cy="338554"/>
          </a:xfrm>
          <a:prstGeom prst="rect">
            <a:avLst/>
          </a:prstGeom>
          <a:noFill/>
        </p:spPr>
        <p:txBody>
          <a:bodyPr wrap="square" rtlCol="0" anchor="ctr">
            <a:noAutofit/>
          </a:bodyPr>
          <a:lstStyle/>
          <a:p>
            <a:pPr algn="ctr"/>
            <a:r>
              <a:rPr lang="en-US" b="1" dirty="0">
                <a:solidFill>
                  <a:schemeClr val="bg1"/>
                </a:solidFill>
                <a:latin typeface="Arial" panose="020B0604020202020204" pitchFamily="34" charset="0"/>
                <a:cs typeface="Arial" panose="020B0604020202020204" pitchFamily="34" charset="0"/>
              </a:rPr>
              <a:t>Equity</a:t>
            </a:r>
          </a:p>
        </p:txBody>
      </p:sp>
      <p:cxnSp>
        <p:nvCxnSpPr>
          <p:cNvPr id="13" name="Straight Arrow Connector 12">
            <a:extLst>
              <a:ext uri="{FF2B5EF4-FFF2-40B4-BE49-F238E27FC236}">
                <a16:creationId xmlns:a16="http://schemas.microsoft.com/office/drawing/2014/main" id="{E0B524AE-FA96-48A3-B4F0-A92F48179C5F}"/>
              </a:ext>
            </a:extLst>
          </p:cNvPr>
          <p:cNvCxnSpPr/>
          <p:nvPr/>
        </p:nvCxnSpPr>
        <p:spPr bwMode="auto">
          <a:xfrm>
            <a:off x="1211056" y="5698655"/>
            <a:ext cx="7239545" cy="0"/>
          </a:xfrm>
          <a:prstGeom prst="straightConnector1">
            <a:avLst/>
          </a:prstGeom>
          <a:solidFill>
            <a:schemeClr val="tx2"/>
          </a:solidFill>
          <a:ln w="6350" cap="flat" cmpd="sng" algn="ctr">
            <a:solidFill>
              <a:srgbClr val="646464"/>
            </a:solidFill>
            <a:prstDash val="solid"/>
            <a:round/>
            <a:headEnd type="triangl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TextBox 13">
            <a:extLst>
              <a:ext uri="{FF2B5EF4-FFF2-40B4-BE49-F238E27FC236}">
                <a16:creationId xmlns:a16="http://schemas.microsoft.com/office/drawing/2014/main" id="{7C844951-7098-4AFA-ADD9-D6FA4E6A465A}"/>
              </a:ext>
            </a:extLst>
          </p:cNvPr>
          <p:cNvSpPr txBox="1"/>
          <p:nvPr/>
        </p:nvSpPr>
        <p:spPr>
          <a:xfrm>
            <a:off x="1039878" y="5753163"/>
            <a:ext cx="1314450" cy="276999"/>
          </a:xfrm>
          <a:prstGeom prst="rect">
            <a:avLst/>
          </a:prstGeom>
          <a:noFill/>
        </p:spPr>
        <p:txBody>
          <a:bodyPr wrap="square" rtlCol="0">
            <a:spAutoFit/>
          </a:bodyPr>
          <a:lstStyle/>
          <a:p>
            <a:pPr algn="ctr"/>
            <a:r>
              <a:rPr lang="en-US" sz="1200" b="1" i="1" dirty="0">
                <a:solidFill>
                  <a:srgbClr val="000000"/>
                </a:solidFill>
                <a:latin typeface="Arial" panose="020B0604020202020204" pitchFamily="34" charset="0"/>
                <a:cs typeface="Arial" panose="020B0604020202020204" pitchFamily="34" charset="0"/>
              </a:rPr>
              <a:t>Yield Oriented</a:t>
            </a:r>
          </a:p>
        </p:txBody>
      </p:sp>
      <p:sp>
        <p:nvSpPr>
          <p:cNvPr id="15" name="TextBox 14">
            <a:extLst>
              <a:ext uri="{FF2B5EF4-FFF2-40B4-BE49-F238E27FC236}">
                <a16:creationId xmlns:a16="http://schemas.microsoft.com/office/drawing/2014/main" id="{58B88ED5-962F-475A-9CD5-A46F16A57148}"/>
              </a:ext>
            </a:extLst>
          </p:cNvPr>
          <p:cNvSpPr txBox="1"/>
          <p:nvPr/>
        </p:nvSpPr>
        <p:spPr>
          <a:xfrm>
            <a:off x="6184332" y="5753163"/>
            <a:ext cx="2380570" cy="276999"/>
          </a:xfrm>
          <a:prstGeom prst="rect">
            <a:avLst/>
          </a:prstGeom>
          <a:noFill/>
        </p:spPr>
        <p:txBody>
          <a:bodyPr wrap="square" rtlCol="0">
            <a:spAutoFit/>
          </a:bodyPr>
          <a:lstStyle/>
          <a:p>
            <a:pPr algn="ctr"/>
            <a:r>
              <a:rPr lang="en-US" sz="1200" b="1" i="1" dirty="0">
                <a:solidFill>
                  <a:srgbClr val="000000"/>
                </a:solidFill>
                <a:latin typeface="Arial" panose="020B0604020202020204" pitchFamily="34" charset="0"/>
                <a:cs typeface="Arial" panose="020B0604020202020204" pitchFamily="34" charset="0"/>
              </a:rPr>
              <a:t>Capital Appreciation Oriented</a:t>
            </a:r>
          </a:p>
        </p:txBody>
      </p:sp>
      <p:sp>
        <p:nvSpPr>
          <p:cNvPr id="16" name="TextBox 15">
            <a:extLst>
              <a:ext uri="{FF2B5EF4-FFF2-40B4-BE49-F238E27FC236}">
                <a16:creationId xmlns:a16="http://schemas.microsoft.com/office/drawing/2014/main" id="{6B92C1D2-2124-4B16-913B-687177F65F30}"/>
              </a:ext>
            </a:extLst>
          </p:cNvPr>
          <p:cNvSpPr txBox="1"/>
          <p:nvPr/>
        </p:nvSpPr>
        <p:spPr>
          <a:xfrm>
            <a:off x="2500773" y="4759835"/>
            <a:ext cx="2239431" cy="300608"/>
          </a:xfrm>
          <a:prstGeom prst="rect">
            <a:avLst/>
          </a:prstGeom>
          <a:noFill/>
        </p:spPr>
        <p:txBody>
          <a:bodyPr wrap="square" rtlCol="0" anchor="ctr">
            <a:noAutofit/>
          </a:bodyPr>
          <a:lstStyle/>
          <a:p>
            <a:pPr algn="ctr"/>
            <a:endParaRPr lang="en-US" sz="1200" b="1" dirty="0">
              <a:solidFill>
                <a:srgbClr val="000000"/>
              </a:solidFill>
              <a:latin typeface="Arial" panose="020B0604020202020204" pitchFamily="34" charset="0"/>
              <a:cs typeface="Arial" panose="020B0604020202020204" pitchFamily="34" charset="0"/>
            </a:endParaRPr>
          </a:p>
        </p:txBody>
      </p:sp>
      <p:cxnSp>
        <p:nvCxnSpPr>
          <p:cNvPr id="17" name="Elbow Connector 23">
            <a:extLst>
              <a:ext uri="{FF2B5EF4-FFF2-40B4-BE49-F238E27FC236}">
                <a16:creationId xmlns:a16="http://schemas.microsoft.com/office/drawing/2014/main" id="{1BE86DBE-1CE3-4458-BDC1-67BA8F0CD3B8}"/>
              </a:ext>
            </a:extLst>
          </p:cNvPr>
          <p:cNvCxnSpPr>
            <a:cxnSpLocks/>
            <a:stCxn id="7" idx="4"/>
            <a:endCxn id="16" idx="0"/>
          </p:cNvCxnSpPr>
          <p:nvPr/>
        </p:nvCxnSpPr>
        <p:spPr bwMode="auto">
          <a:xfrm rot="5400000">
            <a:off x="3959328" y="3802609"/>
            <a:ext cx="618388" cy="1296065"/>
          </a:xfrm>
          <a:prstGeom prst="bentConnector3">
            <a:avLst/>
          </a:prstGeom>
          <a:solidFill>
            <a:schemeClr val="tx2"/>
          </a:solidFill>
          <a:ln w="12700" cap="flat" cmpd="sng" algn="ctr">
            <a:solidFill>
              <a:schemeClr val="tx1"/>
            </a:solidFill>
            <a:prstDash val="solid"/>
            <a:round/>
            <a:headEnd type="none" w="med" len="med"/>
            <a:tailEnd type="non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Elbow Connector 25">
            <a:extLst>
              <a:ext uri="{FF2B5EF4-FFF2-40B4-BE49-F238E27FC236}">
                <a16:creationId xmlns:a16="http://schemas.microsoft.com/office/drawing/2014/main" id="{9C727B83-D481-496A-9091-8873EFA24F6D}"/>
              </a:ext>
            </a:extLst>
          </p:cNvPr>
          <p:cNvCxnSpPr>
            <a:cxnSpLocks/>
            <a:stCxn id="7" idx="4"/>
          </p:cNvCxnSpPr>
          <p:nvPr/>
        </p:nvCxnSpPr>
        <p:spPr bwMode="auto">
          <a:xfrm rot="16200000" flipH="1">
            <a:off x="5217435" y="3840565"/>
            <a:ext cx="618388" cy="1220151"/>
          </a:xfrm>
          <a:prstGeom prst="bentConnector3">
            <a:avLst>
              <a:gd name="adj1" fmla="val 50000"/>
            </a:avLst>
          </a:prstGeom>
          <a:solidFill>
            <a:schemeClr val="tx2"/>
          </a:solidFill>
          <a:ln w="12700" cap="flat" cmpd="sng" algn="ctr">
            <a:solidFill>
              <a:schemeClr val="tx1"/>
            </a:solidFill>
            <a:prstDash val="solid"/>
            <a:round/>
            <a:headEnd type="none" w="med" len="med"/>
            <a:tailEnd type="non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Text Placeholder 10">
            <a:extLst>
              <a:ext uri="{FF2B5EF4-FFF2-40B4-BE49-F238E27FC236}">
                <a16:creationId xmlns:a16="http://schemas.microsoft.com/office/drawing/2014/main" id="{61AD593F-9BFB-4ED0-B5AA-B2D3EC3E279D}"/>
              </a:ext>
            </a:extLst>
          </p:cNvPr>
          <p:cNvSpPr txBox="1">
            <a:spLocks/>
          </p:cNvSpPr>
          <p:nvPr>
            <p:custDataLst>
              <p:tags r:id="rId1"/>
            </p:custDataLst>
          </p:nvPr>
        </p:nvSpPr>
        <p:spPr>
          <a:xfrm>
            <a:off x="2464284" y="4759834"/>
            <a:ext cx="2322576" cy="646327"/>
          </a:xfrm>
          <a:prstGeom prst="rect">
            <a:avLst/>
          </a:prstGeom>
          <a:solidFill>
            <a:srgbClr val="646464"/>
          </a:solidFill>
        </p:spPr>
        <p:txBody>
          <a:bodyPr vert="horz" lIns="45720" tIns="0" rIns="45720" bIns="0" rtlCol="0" anchor="ctr">
            <a:noAutofit/>
          </a:bodyPr>
          <a:lstStyle>
            <a:defPPr>
              <a:defRPr lang="en-US"/>
            </a:defPPr>
            <a:lvl1pPr algn="ctr">
              <a:defRPr sz="1200" b="1">
                <a:solidFill>
                  <a:schemeClr val="bg1"/>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prstClr val="white"/>
                </a:solidFill>
                <a:effectLst/>
                <a:uLnTx/>
                <a:uFillTx/>
                <a:latin typeface="Arial" panose="020B0604020202020204"/>
                <a:ea typeface="+mn-ea"/>
                <a:cs typeface="+mn-cs"/>
              </a:rPr>
              <a:t>Regular and growing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prstClr val="white"/>
                </a:solidFill>
                <a:effectLst/>
                <a:uLnTx/>
                <a:uFillTx/>
                <a:latin typeface="Arial" panose="020B0604020202020204"/>
                <a:ea typeface="+mn-ea"/>
                <a:cs typeface="+mn-cs"/>
              </a:rPr>
              <a:t>cash yield</a:t>
            </a:r>
          </a:p>
        </p:txBody>
      </p:sp>
      <p:sp>
        <p:nvSpPr>
          <p:cNvPr id="20" name="Text Placeholder 10">
            <a:extLst>
              <a:ext uri="{FF2B5EF4-FFF2-40B4-BE49-F238E27FC236}">
                <a16:creationId xmlns:a16="http://schemas.microsoft.com/office/drawing/2014/main" id="{2C6F9763-3E97-4FDF-9A9F-BD6F1F4FE68F}"/>
              </a:ext>
            </a:extLst>
          </p:cNvPr>
          <p:cNvSpPr txBox="1">
            <a:spLocks/>
          </p:cNvSpPr>
          <p:nvPr>
            <p:custDataLst>
              <p:tags r:id="rId2"/>
            </p:custDataLst>
          </p:nvPr>
        </p:nvSpPr>
        <p:spPr>
          <a:xfrm>
            <a:off x="4980502" y="4766515"/>
            <a:ext cx="2321476" cy="646327"/>
          </a:xfrm>
          <a:prstGeom prst="rect">
            <a:avLst/>
          </a:prstGeom>
          <a:solidFill>
            <a:srgbClr val="646464"/>
          </a:solidFill>
        </p:spPr>
        <p:txBody>
          <a:bodyPr vert="horz" lIns="45720" tIns="0" rIns="45720" bIns="0" rtlCol="0" anchor="ctr">
            <a:noAutofit/>
          </a:bodyPr>
          <a:lstStyle>
            <a:defPPr>
              <a:defRPr lang="en-US"/>
            </a:defPPr>
            <a:lvl1pPr algn="ctr">
              <a:defRPr sz="1200" b="1">
                <a:solidFill>
                  <a:schemeClr val="bg1"/>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prstClr val="white"/>
                </a:solidFill>
                <a:effectLst/>
                <a:uLnTx/>
                <a:uFillTx/>
                <a:latin typeface="Arial" panose="020B0604020202020204"/>
                <a:ea typeface="+mn-ea"/>
                <a:cs typeface="+mn-cs"/>
              </a:rPr>
              <a:t>Appreciation through increasing property valuation</a:t>
            </a:r>
          </a:p>
        </p:txBody>
      </p:sp>
      <p:pic>
        <p:nvPicPr>
          <p:cNvPr id="21" name="Picture 3"/>
          <p:cNvPicPr/>
          <p:nvPr/>
        </p:nvPicPr>
        <p:blipFill>
          <a:blip r:embed="rId4"/>
          <a:stretch/>
        </p:blipFill>
        <p:spPr>
          <a:xfrm>
            <a:off x="0" y="27180"/>
            <a:ext cx="1029600" cy="803880"/>
          </a:xfrm>
          <a:prstGeom prst="rect">
            <a:avLst/>
          </a:prstGeom>
          <a:ln>
            <a:noFill/>
          </a:ln>
        </p:spPr>
      </p:pic>
    </p:spTree>
    <p:extLst>
      <p:ext uri="{BB962C8B-B14F-4D97-AF65-F5344CB8AC3E}">
        <p14:creationId xmlns:p14="http://schemas.microsoft.com/office/powerpoint/2010/main" val="245763658"/>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pc="-1" dirty="0" smtClean="0">
                <a:solidFill>
                  <a:srgbClr val="000000"/>
                </a:solidFill>
                <a:ea typeface="Arial"/>
              </a:rPr>
              <a:t>Details of Listed REITs</a:t>
            </a:r>
            <a:endParaRPr lang="en-IN" sz="28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smtClean="0">
                <a:solidFill>
                  <a:srgbClr val="FFFFFF"/>
                </a:solidFill>
                <a:latin typeface="Calibri"/>
              </a:rPr>
              <a:t>7</a:t>
            </a:r>
            <a:endParaRPr lang="en-IN" sz="1000" b="0" strike="noStrike" spc="-1" dirty="0">
              <a:latin typeface="Arial"/>
            </a:endParaRPr>
          </a:p>
        </p:txBody>
      </p:sp>
      <p:graphicFrame>
        <p:nvGraphicFramePr>
          <p:cNvPr id="7" name="Table 6">
            <a:extLst>
              <a:ext uri="{FF2B5EF4-FFF2-40B4-BE49-F238E27FC236}">
                <a16:creationId xmlns:a16="http://schemas.microsoft.com/office/drawing/2014/main" id="{EABEE732-A031-4F54-9FBB-FF9F9BC8D643}"/>
              </a:ext>
            </a:extLst>
          </p:cNvPr>
          <p:cNvGraphicFramePr>
            <a:graphicFrameLocks noGrp="1"/>
          </p:cNvGraphicFramePr>
          <p:nvPr/>
        </p:nvGraphicFramePr>
        <p:xfrm>
          <a:off x="798577" y="1038225"/>
          <a:ext cx="8308847" cy="5114924"/>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1493079057"/>
                    </a:ext>
                  </a:extLst>
                </a:gridCol>
                <a:gridCol w="3127248">
                  <a:extLst>
                    <a:ext uri="{9D8B030D-6E8A-4147-A177-3AD203B41FA5}">
                      <a16:colId xmlns:a16="http://schemas.microsoft.com/office/drawing/2014/main" val="1832276024"/>
                    </a:ext>
                  </a:extLst>
                </a:gridCol>
                <a:gridCol w="3124199">
                  <a:extLst>
                    <a:ext uri="{9D8B030D-6E8A-4147-A177-3AD203B41FA5}">
                      <a16:colId xmlns:a16="http://schemas.microsoft.com/office/drawing/2014/main" val="219864626"/>
                    </a:ext>
                  </a:extLst>
                </a:gridCol>
              </a:tblGrid>
              <a:tr h="528254">
                <a:tc>
                  <a:txBody>
                    <a:bodyPr/>
                    <a:lstStyle/>
                    <a:p>
                      <a:pPr algn="ctr"/>
                      <a:endParaRPr lang="en-US" sz="1400" b="1" dirty="0">
                        <a:solidFill>
                          <a:schemeClr val="tx1"/>
                        </a:solidFill>
                        <a:latin typeface="Arial (Body)"/>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1"/>
                          </a:solidFill>
                          <a:latin typeface="Arial (Body)"/>
                        </a:rPr>
                        <a:t>Embassy Office Parks</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98C3"/>
                    </a:solidFill>
                  </a:tcPr>
                </a:tc>
                <a:tc>
                  <a:txBody>
                    <a:bodyPr/>
                    <a:lstStyle/>
                    <a:p>
                      <a:pPr algn="ctr"/>
                      <a:r>
                        <a:rPr lang="en-US" sz="1400" b="1" dirty="0">
                          <a:solidFill>
                            <a:schemeClr val="bg1"/>
                          </a:solidFill>
                          <a:latin typeface="Arial (Body)"/>
                        </a:rPr>
                        <a:t>Mindspace Business Parks</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6778"/>
                    </a:solidFill>
                  </a:tcPr>
                </a:tc>
                <a:extLst>
                  <a:ext uri="{0D108BD9-81ED-4DB2-BD59-A6C34878D82A}">
                    <a16:rowId xmlns:a16="http://schemas.microsoft.com/office/drawing/2014/main" val="1660403717"/>
                  </a:ext>
                </a:extLst>
              </a:tr>
              <a:tr h="484702">
                <a:tc>
                  <a:txBody>
                    <a:bodyPr/>
                    <a:lstStyle/>
                    <a:p>
                      <a:pPr algn="l"/>
                      <a:r>
                        <a:rPr lang="en-US" sz="1400" b="1" dirty="0">
                          <a:solidFill>
                            <a:schemeClr val="bg1">
                              <a:lumMod val="95000"/>
                            </a:schemeClr>
                          </a:solidFill>
                          <a:latin typeface="Arial (Body)"/>
                        </a:rPr>
                        <a:t>Ticker (NSE)</a:t>
                      </a:r>
                    </a:p>
                  </a:txBody>
                  <a:tcPr marL="45720" marR="4572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46464"/>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Body)"/>
                          <a:ea typeface="+mn-ea"/>
                          <a:cs typeface="+mn-cs"/>
                        </a:rPr>
                        <a:t>EMBASSY</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Body)"/>
                          <a:ea typeface="+mn-ea"/>
                          <a:cs typeface="+mn-cs"/>
                        </a:rPr>
                        <a:t>MINDSPACE</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extLst>
                  <a:ext uri="{0D108BD9-81ED-4DB2-BD59-A6C34878D82A}">
                    <a16:rowId xmlns:a16="http://schemas.microsoft.com/office/drawing/2014/main" val="729871321"/>
                  </a:ext>
                </a:extLst>
              </a:tr>
              <a:tr h="484702">
                <a:tc>
                  <a:txBody>
                    <a:bodyPr/>
                    <a:lstStyle/>
                    <a:p>
                      <a:pPr algn="l"/>
                      <a:r>
                        <a:rPr lang="en-US" sz="1400" b="1" dirty="0">
                          <a:solidFill>
                            <a:schemeClr val="bg1">
                              <a:lumMod val="95000"/>
                            </a:schemeClr>
                          </a:solidFill>
                          <a:latin typeface="Arial (Body)"/>
                        </a:rPr>
                        <a:t>Ticker (BSE)</a:t>
                      </a:r>
                    </a:p>
                  </a:txBody>
                  <a:tcPr marL="45720" marR="4572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46464"/>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Body)"/>
                          <a:ea typeface="+mn-ea"/>
                          <a:cs typeface="+mn-cs"/>
                        </a:rPr>
                        <a:t>542602</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Body)"/>
                          <a:ea typeface="+mn-ea"/>
                          <a:cs typeface="+mn-cs"/>
                        </a:rPr>
                        <a:t>543217</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extLst>
                  <a:ext uri="{0D108BD9-81ED-4DB2-BD59-A6C34878D82A}">
                    <a16:rowId xmlns:a16="http://schemas.microsoft.com/office/drawing/2014/main" val="2456426435"/>
                  </a:ext>
                </a:extLst>
              </a:tr>
              <a:tr h="484702">
                <a:tc>
                  <a:txBody>
                    <a:bodyPr/>
                    <a:lstStyle/>
                    <a:p>
                      <a:pPr algn="l"/>
                      <a:r>
                        <a:rPr lang="en-US" sz="1400" b="1" dirty="0">
                          <a:solidFill>
                            <a:schemeClr val="bg1">
                              <a:lumMod val="95000"/>
                            </a:schemeClr>
                          </a:solidFill>
                          <a:latin typeface="Arial (Body)"/>
                        </a:rPr>
                        <a:t>Listing Date</a:t>
                      </a:r>
                    </a:p>
                  </a:txBody>
                  <a:tcPr marL="45720" marR="4572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46464"/>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Body)"/>
                          <a:ea typeface="+mn-ea"/>
                          <a:cs typeface="+mn-cs"/>
                        </a:rPr>
                        <a:t>April 01, 2019</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Body)"/>
                          <a:ea typeface="+mn-ea"/>
                          <a:cs typeface="+mn-cs"/>
                        </a:rPr>
                        <a:t>August 07, 2020</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extLst>
                  <a:ext uri="{0D108BD9-81ED-4DB2-BD59-A6C34878D82A}">
                    <a16:rowId xmlns:a16="http://schemas.microsoft.com/office/drawing/2014/main" val="3518096871"/>
                  </a:ext>
                </a:extLst>
              </a:tr>
              <a:tr h="484702">
                <a:tc>
                  <a:txBody>
                    <a:bodyPr/>
                    <a:lstStyle/>
                    <a:p>
                      <a:pPr algn="l"/>
                      <a:r>
                        <a:rPr lang="en-US" sz="1400" b="1" dirty="0">
                          <a:solidFill>
                            <a:schemeClr val="bg1">
                              <a:lumMod val="95000"/>
                            </a:schemeClr>
                          </a:solidFill>
                          <a:latin typeface="Arial (Body)"/>
                        </a:rPr>
                        <a:t>Market Capitalization</a:t>
                      </a:r>
                      <a:r>
                        <a:rPr lang="en-US" sz="1400" b="1" baseline="30000" dirty="0">
                          <a:solidFill>
                            <a:schemeClr val="bg1">
                              <a:lumMod val="95000"/>
                            </a:schemeClr>
                          </a:solidFill>
                          <a:latin typeface="Arial (Body)"/>
                        </a:rPr>
                        <a:t>1</a:t>
                      </a:r>
                    </a:p>
                  </a:txBody>
                  <a:tcPr marL="45720" marR="4572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46464"/>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Body)"/>
                          <a:ea typeface="+mn-ea"/>
                          <a:cs typeface="+mn-cs"/>
                        </a:rPr>
                        <a:t>₹ 28,386 crores</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Body)"/>
                          <a:ea typeface="+mn-ea"/>
                          <a:cs typeface="+mn-cs"/>
                        </a:rPr>
                        <a:t>₹ 17,802 crores</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extLst>
                  <a:ext uri="{0D108BD9-81ED-4DB2-BD59-A6C34878D82A}">
                    <a16:rowId xmlns:a16="http://schemas.microsoft.com/office/drawing/2014/main" val="803296481"/>
                  </a:ext>
                </a:extLst>
              </a:tr>
              <a:tr h="484702">
                <a:tc>
                  <a:txBody>
                    <a:bodyPr/>
                    <a:lstStyle/>
                    <a:p>
                      <a:pPr algn="l"/>
                      <a:r>
                        <a:rPr lang="en-US" sz="1400" b="1" dirty="0">
                          <a:solidFill>
                            <a:schemeClr val="bg1">
                              <a:lumMod val="95000"/>
                            </a:schemeClr>
                          </a:solidFill>
                          <a:latin typeface="Arial (Body)"/>
                        </a:rPr>
                        <a:t>Sector Focus</a:t>
                      </a:r>
                    </a:p>
                  </a:txBody>
                  <a:tcPr marL="45720" marR="4572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46464"/>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Body)"/>
                          <a:ea typeface="+mn-ea"/>
                          <a:cs typeface="+mn-cs"/>
                        </a:rPr>
                        <a:t>Office</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Body)"/>
                          <a:ea typeface="+mn-ea"/>
                          <a:cs typeface="+mn-cs"/>
                        </a:rPr>
                        <a:t>Office</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extLst>
                  <a:ext uri="{0D108BD9-81ED-4DB2-BD59-A6C34878D82A}">
                    <a16:rowId xmlns:a16="http://schemas.microsoft.com/office/drawing/2014/main" val="2496901960"/>
                  </a:ext>
                </a:extLst>
              </a:tr>
              <a:tr h="48470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solidFill>
                            <a:schemeClr val="bg1">
                              <a:lumMod val="95000"/>
                            </a:schemeClr>
                          </a:solidFill>
                          <a:latin typeface="Arial (Body)"/>
                        </a:rPr>
                        <a:t>Geographic Focus</a:t>
                      </a:r>
                    </a:p>
                  </a:txBody>
                  <a:tcPr marL="45720" marR="4572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46464"/>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Body)"/>
                          <a:ea typeface="+mn-ea"/>
                          <a:cs typeface="+mn-cs"/>
                        </a:rPr>
                        <a:t>Bengaluru, Mumbai, Pune, Noida</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Body)"/>
                          <a:ea typeface="+mn-ea"/>
                          <a:cs typeface="+mn-cs"/>
                        </a:rPr>
                        <a:t>Mumbai, Hyderabad, Pune, Chennai</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extLst>
                  <a:ext uri="{0D108BD9-81ED-4DB2-BD59-A6C34878D82A}">
                    <a16:rowId xmlns:a16="http://schemas.microsoft.com/office/drawing/2014/main" val="2775426981"/>
                  </a:ext>
                </a:extLst>
              </a:tr>
              <a:tr h="484702">
                <a:tc>
                  <a:txBody>
                    <a:bodyPr/>
                    <a:lstStyle/>
                    <a:p>
                      <a:pPr algn="l"/>
                      <a:r>
                        <a:rPr lang="en-US" sz="1400" b="1" dirty="0">
                          <a:solidFill>
                            <a:schemeClr val="bg1">
                              <a:lumMod val="95000"/>
                            </a:schemeClr>
                          </a:solidFill>
                          <a:latin typeface="Arial (Body)"/>
                        </a:rPr>
                        <a:t>Total Leasable Area</a:t>
                      </a:r>
                      <a:r>
                        <a:rPr lang="en-US" sz="1400" b="1" baseline="30000" dirty="0">
                          <a:solidFill>
                            <a:schemeClr val="bg1">
                              <a:lumMod val="95000"/>
                            </a:schemeClr>
                          </a:solidFill>
                          <a:latin typeface="Arial (Body)"/>
                        </a:rPr>
                        <a:t>2</a:t>
                      </a:r>
                    </a:p>
                  </a:txBody>
                  <a:tcPr marL="45720" marR="4572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46464"/>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Body)"/>
                          <a:ea typeface="+mn-ea"/>
                          <a:cs typeface="+mn-cs"/>
                        </a:rPr>
                        <a:t>33.3 msf</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Body)"/>
                          <a:ea typeface="+mn-ea"/>
                          <a:cs typeface="+mn-cs"/>
                        </a:rPr>
                        <a:t>29.5 msf</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extLst>
                  <a:ext uri="{0D108BD9-81ED-4DB2-BD59-A6C34878D82A}">
                    <a16:rowId xmlns:a16="http://schemas.microsoft.com/office/drawing/2014/main" val="301625746"/>
                  </a:ext>
                </a:extLst>
              </a:tr>
              <a:tr h="48470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solidFill>
                            <a:schemeClr val="bg1">
                              <a:lumMod val="95000"/>
                            </a:schemeClr>
                          </a:solidFill>
                          <a:latin typeface="Arial (Body)"/>
                        </a:rPr>
                        <a:t>Leased Area</a:t>
                      </a:r>
                      <a:r>
                        <a:rPr lang="en-US" sz="1400" b="1" baseline="30000" dirty="0">
                          <a:solidFill>
                            <a:schemeClr val="bg1">
                              <a:lumMod val="95000"/>
                            </a:schemeClr>
                          </a:solidFill>
                          <a:latin typeface="Arial (Body)"/>
                        </a:rPr>
                        <a:t>2</a:t>
                      </a:r>
                      <a:endParaRPr lang="en-US" sz="1400" b="1" dirty="0">
                        <a:solidFill>
                          <a:schemeClr val="bg1">
                            <a:lumMod val="95000"/>
                          </a:schemeClr>
                        </a:solidFill>
                        <a:latin typeface="Arial (Body)"/>
                      </a:endParaRPr>
                    </a:p>
                  </a:txBody>
                  <a:tcPr marL="45720" marR="4572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46464"/>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Body)"/>
                          <a:ea typeface="+mn-ea"/>
                          <a:cs typeface="+mn-cs"/>
                        </a:rPr>
                        <a:t>24.2 msf</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Body)"/>
                          <a:ea typeface="+mn-ea"/>
                          <a:cs typeface="+mn-cs"/>
                        </a:rPr>
                        <a:t>21.2 msf</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extLst>
                  <a:ext uri="{0D108BD9-81ED-4DB2-BD59-A6C34878D82A}">
                    <a16:rowId xmlns:a16="http://schemas.microsoft.com/office/drawing/2014/main" val="145142528"/>
                  </a:ext>
                </a:extLst>
              </a:tr>
              <a:tr h="70905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solidFill>
                            <a:schemeClr val="bg1">
                              <a:lumMod val="95000"/>
                            </a:schemeClr>
                          </a:solidFill>
                          <a:latin typeface="Arial (Body)"/>
                        </a:rPr>
                        <a:t>Sponsors</a:t>
                      </a:r>
                    </a:p>
                  </a:txBody>
                  <a:tcPr marL="45720" marR="4572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46464"/>
                    </a:solidFill>
                  </a:tcPr>
                </a:tc>
                <a:tc>
                  <a:txBody>
                    <a:bodyPr/>
                    <a:lstStyle/>
                    <a:p>
                      <a:pPr marL="0" marR="0" lvl="0" indent="0" algn="ctr" defTabSz="685800" rtl="0" eaLnBrk="1" fontAlgn="auto" latinLnBrk="0" hangingPunct="1">
                        <a:lnSpc>
                          <a:spcPct val="100000"/>
                        </a:lnSpc>
                        <a:spcBef>
                          <a:spcPts val="200"/>
                        </a:spcBef>
                        <a:spcAft>
                          <a:spcPts val="20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Body)"/>
                          <a:ea typeface="+mn-ea"/>
                          <a:cs typeface="+mn-cs"/>
                        </a:rPr>
                        <a:t>Blackstone,</a:t>
                      </a:r>
                    </a:p>
                    <a:p>
                      <a:pPr marL="0" marR="0" lvl="0" indent="0" algn="ctr" defTabSz="685800" rtl="0" eaLnBrk="1" fontAlgn="auto" latinLnBrk="0" hangingPunct="1">
                        <a:lnSpc>
                          <a:spcPct val="100000"/>
                        </a:lnSpc>
                        <a:spcBef>
                          <a:spcPts val="200"/>
                        </a:spcBef>
                        <a:spcAft>
                          <a:spcPts val="20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Body)"/>
                          <a:ea typeface="+mn-ea"/>
                          <a:cs typeface="+mn-cs"/>
                        </a:rPr>
                        <a:t>Embassy Group</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pPr marL="0" marR="0" lvl="0" indent="0" algn="ctr" defTabSz="685800" rtl="0" eaLnBrk="1" fontAlgn="auto" latinLnBrk="0" hangingPunct="1">
                        <a:lnSpc>
                          <a:spcPct val="100000"/>
                        </a:lnSpc>
                        <a:spcBef>
                          <a:spcPts val="200"/>
                        </a:spcBef>
                        <a:spcAft>
                          <a:spcPts val="20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Body)"/>
                          <a:ea typeface="+mn-ea"/>
                          <a:cs typeface="+mn-cs"/>
                        </a:rPr>
                        <a:t>K Raheja Corp</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EAEA"/>
                    </a:solidFill>
                  </a:tcPr>
                </a:tc>
                <a:extLst>
                  <a:ext uri="{0D108BD9-81ED-4DB2-BD59-A6C34878D82A}">
                    <a16:rowId xmlns:a16="http://schemas.microsoft.com/office/drawing/2014/main" val="1661097672"/>
                  </a:ext>
                </a:extLst>
              </a:tr>
            </a:tbl>
          </a:graphicData>
        </a:graphic>
      </p:graphicFrame>
      <p:pic>
        <p:nvPicPr>
          <p:cNvPr id="8" name="Picture 3"/>
          <p:cNvPicPr/>
          <p:nvPr/>
        </p:nvPicPr>
        <p:blipFill>
          <a:blip r:embed="rId2"/>
          <a:stretch/>
        </p:blipFill>
        <p:spPr>
          <a:xfrm>
            <a:off x="0" y="27180"/>
            <a:ext cx="1029600" cy="803880"/>
          </a:xfrm>
          <a:prstGeom prst="rect">
            <a:avLst/>
          </a:prstGeom>
          <a:ln>
            <a:noFill/>
          </a:ln>
        </p:spPr>
      </p:pic>
    </p:spTree>
    <p:extLst>
      <p:ext uri="{BB962C8B-B14F-4D97-AF65-F5344CB8AC3E}">
        <p14:creationId xmlns:p14="http://schemas.microsoft.com/office/powerpoint/2010/main" val="4290228381"/>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US" sz="2800" b="1" spc="-1" dirty="0">
                <a:solidFill>
                  <a:srgbClr val="000000"/>
                </a:solidFill>
                <a:ea typeface="Arial"/>
              </a:rPr>
              <a:t>Who can Invest in </a:t>
            </a:r>
            <a:r>
              <a:rPr lang="en-US" sz="2800" b="1" spc="-1" dirty="0" smtClean="0">
                <a:solidFill>
                  <a:srgbClr val="000000"/>
                </a:solidFill>
                <a:ea typeface="Arial"/>
              </a:rPr>
              <a:t>REITs</a:t>
            </a:r>
            <a:r>
              <a:rPr lang="en-US" sz="2800" b="1" spc="-1" dirty="0">
                <a:solidFill>
                  <a:srgbClr val="000000"/>
                </a:solidFill>
                <a:ea typeface="Arial"/>
              </a:rPr>
              <a:t>?</a:t>
            </a:r>
          </a:p>
        </p:txBody>
      </p:sp>
      <p:sp>
        <p:nvSpPr>
          <p:cNvPr id="170" name="CustomShape 2"/>
          <p:cNvSpPr/>
          <p:nvPr/>
        </p:nvSpPr>
        <p:spPr>
          <a:xfrm>
            <a:off x="356040" y="983250"/>
            <a:ext cx="9054000" cy="518904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lstStyle/>
          <a:p>
            <a:pPr marL="343080" indent="-342360" algn="just">
              <a:lnSpc>
                <a:spcPct val="100000"/>
              </a:lnSpc>
              <a:spcBef>
                <a:spcPts val="1400"/>
              </a:spcBef>
              <a:buClr>
                <a:srgbClr val="000000"/>
              </a:buClr>
              <a:buFont typeface="Wingdings" charset="2"/>
              <a:buChar char=""/>
            </a:pPr>
            <a:r>
              <a:rPr lang="en-US" sz="2000" spc="-1" dirty="0" smtClean="0"/>
              <a:t>Any </a:t>
            </a:r>
            <a:r>
              <a:rPr lang="en-US" sz="2000" spc="-1" dirty="0"/>
              <a:t>investor (domestic / foreign / retail / institutional) can buy REIT units in India </a:t>
            </a:r>
            <a:endParaRPr lang="en-US" sz="2000" spc="-1" dirty="0" smtClean="0"/>
          </a:p>
          <a:p>
            <a:pPr marL="343080" indent="-342360" algn="just">
              <a:lnSpc>
                <a:spcPct val="100000"/>
              </a:lnSpc>
              <a:spcBef>
                <a:spcPts val="1400"/>
              </a:spcBef>
              <a:buClr>
                <a:srgbClr val="000000"/>
              </a:buClr>
              <a:buFont typeface="Wingdings" charset="2"/>
              <a:buChar char=""/>
            </a:pPr>
            <a:r>
              <a:rPr lang="en-US" sz="2000" spc="-1" dirty="0"/>
              <a:t>Minimum lot size of 200 units (and multiples thereof)</a:t>
            </a:r>
          </a:p>
          <a:p>
            <a:pPr marL="343080" indent="-342360" algn="just">
              <a:lnSpc>
                <a:spcPct val="100000"/>
              </a:lnSpc>
              <a:spcBef>
                <a:spcPts val="1400"/>
              </a:spcBef>
              <a:buClr>
                <a:srgbClr val="000000"/>
              </a:buClr>
              <a:buFont typeface="Wingdings" charset="2"/>
              <a:buChar char=""/>
            </a:pPr>
            <a:r>
              <a:rPr lang="en-US" sz="2000" spc="-1" dirty="0" smtClean="0"/>
              <a:t>Unit-holders </a:t>
            </a:r>
            <a:r>
              <a:rPr lang="en-US" sz="2000" spc="-1" dirty="0"/>
              <a:t>can purchase REIT units through a </a:t>
            </a:r>
            <a:r>
              <a:rPr lang="en-US" sz="2000" spc="-1" dirty="0" err="1"/>
              <a:t>Demat</a:t>
            </a:r>
            <a:r>
              <a:rPr lang="en-US" sz="2000" spc="-1" dirty="0"/>
              <a:t> account, similar to how they would purchase </a:t>
            </a:r>
            <a:r>
              <a:rPr lang="en-US" sz="2000" spc="-1" dirty="0" smtClean="0"/>
              <a:t>equity shares </a:t>
            </a:r>
          </a:p>
          <a:p>
            <a:pPr marL="343080" indent="-342360" algn="just">
              <a:lnSpc>
                <a:spcPct val="100000"/>
              </a:lnSpc>
              <a:spcBef>
                <a:spcPts val="1400"/>
              </a:spcBef>
              <a:buClr>
                <a:srgbClr val="000000"/>
              </a:buClr>
              <a:buFont typeface="Wingdings" charset="2"/>
              <a:buChar char=""/>
            </a:pPr>
            <a:r>
              <a:rPr lang="en-US" sz="2000" spc="-1" dirty="0" smtClean="0"/>
              <a:t>REIT </a:t>
            </a:r>
            <a:r>
              <a:rPr lang="en-US" sz="2000" spc="-1" dirty="0"/>
              <a:t>units can be bought / sold freely on </a:t>
            </a:r>
            <a:r>
              <a:rPr lang="en-US" sz="2000" spc="-1" dirty="0" smtClean="0"/>
              <a:t>Stock Exchange platform</a:t>
            </a:r>
            <a:endParaRPr lang="en-US" sz="2000" spc="-1" dirty="0"/>
          </a:p>
          <a:p>
            <a:pPr marL="343080" indent="-342360" algn="just">
              <a:lnSpc>
                <a:spcPct val="100000"/>
              </a:lnSpc>
              <a:spcBef>
                <a:spcPts val="1400"/>
              </a:spcBef>
              <a:buClr>
                <a:srgbClr val="000000"/>
              </a:buClr>
              <a:buFont typeface="Wingdings" charset="2"/>
              <a:buChar char=""/>
            </a:pPr>
            <a:r>
              <a:rPr lang="en-US" sz="2000" spc="-1" dirty="0"/>
              <a:t>Investors can also buy REIT units through participation in REIT IPO </a:t>
            </a:r>
            <a:r>
              <a:rPr lang="en-US" sz="2000" spc="-1" dirty="0" smtClean="0"/>
              <a:t>whenever a REIT </a:t>
            </a:r>
            <a:r>
              <a:rPr lang="en-US" sz="2000" spc="-1" dirty="0"/>
              <a:t>gets listed</a:t>
            </a:r>
          </a:p>
          <a:p>
            <a:pPr marL="343080" indent="-342360">
              <a:lnSpc>
                <a:spcPct val="100000"/>
              </a:lnSpc>
              <a:spcBef>
                <a:spcPts val="1400"/>
              </a:spcBef>
              <a:buClr>
                <a:srgbClr val="000000"/>
              </a:buClr>
              <a:buFont typeface="Wingdings" charset="2"/>
              <a:buChar char=""/>
            </a:pPr>
            <a:endParaRPr lang="en-US" sz="2000" spc="-1" dirty="0"/>
          </a:p>
          <a:p>
            <a:pPr marL="343080" indent="-342360">
              <a:lnSpc>
                <a:spcPct val="100000"/>
              </a:lnSpc>
              <a:spcBef>
                <a:spcPts val="1400"/>
              </a:spcBef>
              <a:buClr>
                <a:srgbClr val="000000"/>
              </a:buClr>
              <a:buFont typeface="Wingdings" charset="2"/>
              <a:buChar char=""/>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r>
              <a:rPr lang="en-IN" sz="1600" b="0" strike="noStrike" spc="-1" dirty="0">
                <a:solidFill>
                  <a:srgbClr val="000000"/>
                </a:solidFill>
                <a:latin typeface="Arial"/>
                <a:ea typeface="Arial"/>
              </a:rPr>
              <a:t>  </a:t>
            </a:r>
            <a:endParaRPr lang="en-IN" sz="1600" b="0" strike="noStrike" spc="-1" dirty="0">
              <a:latin typeface="Arial"/>
            </a:endParaRPr>
          </a:p>
          <a:p>
            <a:pPr marL="343080" indent="-342360">
              <a:lnSpc>
                <a:spcPct val="93000"/>
              </a:lnSpc>
              <a:spcBef>
                <a:spcPts val="1400"/>
              </a:spcBef>
            </a:pPr>
            <a:r>
              <a:rPr lang="en-IN" sz="1600" b="1" strike="noStrike" spc="-1" dirty="0">
                <a:solidFill>
                  <a:srgbClr val="000000"/>
                </a:solidFill>
                <a:latin typeface="Arial"/>
                <a:ea typeface="Calibri"/>
              </a:rPr>
              <a:t> </a:t>
            </a:r>
            <a:endParaRPr lang="en-IN" sz="16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smtClean="0">
                <a:solidFill>
                  <a:srgbClr val="FFFFFF"/>
                </a:solidFill>
                <a:latin typeface="Calibri"/>
              </a:rPr>
              <a:t>8</a:t>
            </a:r>
            <a:endParaRPr lang="en-IN" sz="1000" b="0" strike="noStrike" spc="-1" dirty="0">
              <a:latin typeface="Arial"/>
            </a:endParaRPr>
          </a:p>
        </p:txBody>
      </p:sp>
      <p:pic>
        <p:nvPicPr>
          <p:cNvPr id="7" name="Picture 3"/>
          <p:cNvPicPr/>
          <p:nvPr/>
        </p:nvPicPr>
        <p:blipFill>
          <a:blip r:embed="rId2"/>
          <a:stretch/>
        </p:blipFill>
        <p:spPr>
          <a:xfrm>
            <a:off x="0" y="27180"/>
            <a:ext cx="1029600" cy="803880"/>
          </a:xfrm>
          <a:prstGeom prst="rect">
            <a:avLst/>
          </a:prstGeom>
          <a:ln>
            <a:noFill/>
          </a:ln>
        </p:spPr>
      </p:pic>
    </p:spTree>
    <p:extLst>
      <p:ext uri="{BB962C8B-B14F-4D97-AF65-F5344CB8AC3E}">
        <p14:creationId xmlns:p14="http://schemas.microsoft.com/office/powerpoint/2010/main" val="3291505935"/>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US" sz="2800" b="1" spc="-1" dirty="0" smtClean="0">
                <a:solidFill>
                  <a:srgbClr val="000000"/>
                </a:solidFill>
                <a:ea typeface="Arial"/>
              </a:rPr>
              <a:t>Benefits of Investing in REITs</a:t>
            </a:r>
            <a:r>
              <a:rPr lang="en-US" sz="2800" b="1" spc="-1" dirty="0">
                <a:solidFill>
                  <a:srgbClr val="000000"/>
                </a:solidFill>
                <a:ea typeface="Arial"/>
              </a:rPr>
              <a:t>?</a:t>
            </a: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smtClean="0">
                <a:solidFill>
                  <a:srgbClr val="FFFFFF"/>
                </a:solidFill>
                <a:latin typeface="Calibri"/>
              </a:rPr>
              <a:t>9</a:t>
            </a:r>
            <a:endParaRPr lang="en-IN" sz="1000" b="0" strike="noStrike" spc="-1" dirty="0">
              <a:latin typeface="Arial"/>
            </a:endParaRPr>
          </a:p>
        </p:txBody>
      </p:sp>
      <p:sp>
        <p:nvSpPr>
          <p:cNvPr id="7" name="Rectangle 6">
            <a:extLst>
              <a:ext uri="{FF2B5EF4-FFF2-40B4-BE49-F238E27FC236}">
                <a16:creationId xmlns:a16="http://schemas.microsoft.com/office/drawing/2014/main" id="{48762736-9B5D-43D3-9CE6-8BCE73011AE4}"/>
              </a:ext>
            </a:extLst>
          </p:cNvPr>
          <p:cNvSpPr/>
          <p:nvPr/>
        </p:nvSpPr>
        <p:spPr bwMode="auto">
          <a:xfrm>
            <a:off x="792650" y="1163785"/>
            <a:ext cx="2551176" cy="2340130"/>
          </a:xfrm>
          <a:prstGeom prst="rect">
            <a:avLst/>
          </a:prstGeom>
          <a:solidFill>
            <a:srgbClr val="0098C3"/>
          </a:solidFill>
          <a:ln w="28575" cap="flat"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270" lvl="2" algn="ctr" fontAlgn="base">
              <a:spcBef>
                <a:spcPts val="800"/>
              </a:spcBef>
              <a:spcAft>
                <a:spcPts val="800"/>
              </a:spcAft>
              <a:buSzPct val="90000"/>
              <a:defRPr/>
            </a:pPr>
            <a:r>
              <a:rPr lang="en-US" sz="2400" b="1" dirty="0">
                <a:solidFill>
                  <a:schemeClr val="bg1"/>
                </a:solidFill>
                <a:latin typeface="+mj-lt"/>
              </a:rPr>
              <a:t>Liquidity</a:t>
            </a:r>
          </a:p>
          <a:p>
            <a:pPr marL="1270" lvl="2" algn="ctr" fontAlgn="base">
              <a:spcBef>
                <a:spcPts val="800"/>
              </a:spcBef>
              <a:spcAft>
                <a:spcPts val="800"/>
              </a:spcAft>
              <a:buSzPct val="90000"/>
              <a:defRPr/>
            </a:pPr>
            <a:r>
              <a:rPr lang="en-US" sz="1400" b="1" i="1" dirty="0">
                <a:solidFill>
                  <a:schemeClr val="bg1"/>
                </a:solidFill>
                <a:latin typeface="+mj-lt"/>
              </a:rPr>
              <a:t>REIT units are freely traded in stock markets like equity shares</a:t>
            </a:r>
          </a:p>
        </p:txBody>
      </p:sp>
      <p:sp>
        <p:nvSpPr>
          <p:cNvPr id="8" name="Rectangle 7">
            <a:extLst>
              <a:ext uri="{FF2B5EF4-FFF2-40B4-BE49-F238E27FC236}">
                <a16:creationId xmlns:a16="http://schemas.microsoft.com/office/drawing/2014/main" id="{BF61A0CA-4B35-4A39-A94A-4AD4D5F87019}"/>
              </a:ext>
            </a:extLst>
          </p:cNvPr>
          <p:cNvSpPr/>
          <p:nvPr/>
        </p:nvSpPr>
        <p:spPr bwMode="auto">
          <a:xfrm>
            <a:off x="3677413" y="1163785"/>
            <a:ext cx="2551176" cy="2340130"/>
          </a:xfrm>
          <a:prstGeom prst="rect">
            <a:avLst/>
          </a:prstGeom>
          <a:solidFill>
            <a:srgbClr val="006778"/>
          </a:solidFill>
          <a:ln w="28575" cap="flat"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270" lvl="2" algn="ctr" fontAlgn="base">
              <a:spcBef>
                <a:spcPts val="800"/>
              </a:spcBef>
              <a:spcAft>
                <a:spcPts val="800"/>
              </a:spcAft>
              <a:buSzPct val="90000"/>
              <a:defRPr/>
            </a:pPr>
            <a:r>
              <a:rPr lang="en-US" sz="2400" b="1" dirty="0">
                <a:solidFill>
                  <a:schemeClr val="bg1"/>
                </a:solidFill>
                <a:latin typeface="+mj-lt"/>
              </a:rPr>
              <a:t>Transparency</a:t>
            </a:r>
          </a:p>
          <a:p>
            <a:pPr marL="1270" lvl="2" algn="ctr" fontAlgn="base">
              <a:spcBef>
                <a:spcPts val="800"/>
              </a:spcBef>
              <a:spcAft>
                <a:spcPts val="800"/>
              </a:spcAft>
              <a:buSzPct val="90000"/>
              <a:defRPr/>
            </a:pPr>
            <a:r>
              <a:rPr lang="en-US" sz="1400" b="1" i="1" dirty="0">
                <a:solidFill>
                  <a:schemeClr val="bg1"/>
                </a:solidFill>
                <a:latin typeface="+mj-lt"/>
              </a:rPr>
              <a:t>Strong governance framework and disclosure requirements from SEBI</a:t>
            </a:r>
          </a:p>
        </p:txBody>
      </p:sp>
      <p:sp>
        <p:nvSpPr>
          <p:cNvPr id="9" name="Rectangle 8">
            <a:extLst>
              <a:ext uri="{FF2B5EF4-FFF2-40B4-BE49-F238E27FC236}">
                <a16:creationId xmlns:a16="http://schemas.microsoft.com/office/drawing/2014/main" id="{AA3C1817-1031-4F59-BAFB-AA0AA18E0DC8}"/>
              </a:ext>
            </a:extLst>
          </p:cNvPr>
          <p:cNvSpPr/>
          <p:nvPr/>
        </p:nvSpPr>
        <p:spPr bwMode="auto">
          <a:xfrm>
            <a:off x="6562176" y="1163785"/>
            <a:ext cx="2551176" cy="2340130"/>
          </a:xfrm>
          <a:prstGeom prst="rect">
            <a:avLst/>
          </a:prstGeom>
          <a:solidFill>
            <a:srgbClr val="B8005C"/>
          </a:solidFill>
          <a:ln w="28575" cap="flat"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270" lvl="2" algn="ctr" defTabSz="457200" fontAlgn="base">
              <a:spcBef>
                <a:spcPts val="800"/>
              </a:spcBef>
              <a:spcAft>
                <a:spcPts val="800"/>
              </a:spcAft>
              <a:buSzPct val="90000"/>
              <a:defRPr/>
            </a:pPr>
            <a:r>
              <a:rPr lang="en-US" sz="2400" b="1" dirty="0">
                <a:solidFill>
                  <a:prstClr val="white"/>
                </a:solidFill>
                <a:latin typeface="Arial" panose="020B0604020202020204"/>
              </a:rPr>
              <a:t>Asset Quality</a:t>
            </a:r>
          </a:p>
          <a:p>
            <a:pPr marL="1270" lvl="2" algn="ctr" defTabSz="457200" fontAlgn="base">
              <a:spcBef>
                <a:spcPts val="800"/>
              </a:spcBef>
              <a:spcAft>
                <a:spcPts val="800"/>
              </a:spcAft>
              <a:buSzPct val="90000"/>
              <a:defRPr/>
            </a:pPr>
            <a:r>
              <a:rPr lang="en-US" sz="1400" b="1" i="1" dirty="0">
                <a:solidFill>
                  <a:prstClr val="white"/>
                </a:solidFill>
                <a:latin typeface="Arial" panose="020B0604020202020204"/>
              </a:rPr>
              <a:t>Fractional ownership in professionally-managed Grade A commercial assets</a:t>
            </a:r>
          </a:p>
        </p:txBody>
      </p:sp>
      <p:sp>
        <p:nvSpPr>
          <p:cNvPr id="10" name="Rectangle 9">
            <a:extLst>
              <a:ext uri="{FF2B5EF4-FFF2-40B4-BE49-F238E27FC236}">
                <a16:creationId xmlns:a16="http://schemas.microsoft.com/office/drawing/2014/main" id="{4A5DFC26-8AB8-4838-B603-C2FC965A4191}"/>
              </a:ext>
            </a:extLst>
          </p:cNvPr>
          <p:cNvSpPr/>
          <p:nvPr/>
        </p:nvSpPr>
        <p:spPr bwMode="auto">
          <a:xfrm>
            <a:off x="792650" y="3858992"/>
            <a:ext cx="2551176" cy="2340130"/>
          </a:xfrm>
          <a:prstGeom prst="rect">
            <a:avLst/>
          </a:prstGeom>
          <a:solidFill>
            <a:srgbClr val="660046"/>
          </a:solidFill>
          <a:ln w="28575" cap="flat"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270" lvl="2" algn="ctr" fontAlgn="base">
              <a:spcBef>
                <a:spcPts val="800"/>
              </a:spcBef>
              <a:spcAft>
                <a:spcPts val="800"/>
              </a:spcAft>
              <a:buSzPct val="90000"/>
              <a:defRPr/>
            </a:pPr>
            <a:r>
              <a:rPr lang="en-US" sz="2400" b="1" dirty="0">
                <a:solidFill>
                  <a:schemeClr val="bg1"/>
                </a:solidFill>
                <a:latin typeface="+mj-lt"/>
              </a:rPr>
              <a:t>Distributions</a:t>
            </a:r>
          </a:p>
          <a:p>
            <a:pPr marL="1270" lvl="2" algn="ctr" fontAlgn="base">
              <a:spcBef>
                <a:spcPts val="800"/>
              </a:spcBef>
              <a:spcAft>
                <a:spcPts val="800"/>
              </a:spcAft>
              <a:buSzPct val="90000"/>
              <a:defRPr/>
            </a:pPr>
            <a:r>
              <a:rPr lang="en-US" sz="1400" b="1" i="1" dirty="0">
                <a:solidFill>
                  <a:schemeClr val="bg1"/>
                </a:solidFill>
                <a:latin typeface="+mj-lt"/>
              </a:rPr>
              <a:t>Income stability due to requirement to distribute at least 90% of cash flows semi-annually</a:t>
            </a:r>
          </a:p>
        </p:txBody>
      </p:sp>
      <p:sp>
        <p:nvSpPr>
          <p:cNvPr id="11" name="Rectangle 10">
            <a:extLst>
              <a:ext uri="{FF2B5EF4-FFF2-40B4-BE49-F238E27FC236}">
                <a16:creationId xmlns:a16="http://schemas.microsoft.com/office/drawing/2014/main" id="{2DEC230F-20EB-4342-B8DD-91A5DD565E77}"/>
              </a:ext>
            </a:extLst>
          </p:cNvPr>
          <p:cNvSpPr/>
          <p:nvPr/>
        </p:nvSpPr>
        <p:spPr bwMode="auto">
          <a:xfrm>
            <a:off x="3677414" y="3858992"/>
            <a:ext cx="2551176" cy="2340130"/>
          </a:xfrm>
          <a:prstGeom prst="rect">
            <a:avLst/>
          </a:prstGeom>
          <a:solidFill>
            <a:srgbClr val="646464"/>
          </a:solidFill>
          <a:ln w="28575" cap="flat"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270" lvl="2" algn="ctr" fontAlgn="base">
              <a:spcBef>
                <a:spcPts val="800"/>
              </a:spcBef>
              <a:spcAft>
                <a:spcPts val="800"/>
              </a:spcAft>
              <a:buSzPct val="90000"/>
              <a:defRPr/>
            </a:pPr>
            <a:r>
              <a:rPr lang="en-US" sz="2400" b="1" dirty="0">
                <a:solidFill>
                  <a:schemeClr val="bg1"/>
                </a:solidFill>
                <a:latin typeface="+mj-lt"/>
              </a:rPr>
              <a:t>Performance</a:t>
            </a:r>
          </a:p>
          <a:p>
            <a:pPr marL="1270" lvl="2" algn="ctr" fontAlgn="base">
              <a:spcBef>
                <a:spcPts val="800"/>
              </a:spcBef>
              <a:spcAft>
                <a:spcPts val="800"/>
              </a:spcAft>
              <a:buSzPct val="90000"/>
              <a:defRPr/>
            </a:pPr>
            <a:r>
              <a:rPr lang="en-US" sz="1400" b="1" i="1" dirty="0">
                <a:solidFill>
                  <a:schemeClr val="bg1"/>
                </a:solidFill>
                <a:latin typeface="+mj-lt"/>
              </a:rPr>
              <a:t>Upside participation in capital appreciation from organic / inorganic growth</a:t>
            </a:r>
          </a:p>
        </p:txBody>
      </p:sp>
      <p:sp>
        <p:nvSpPr>
          <p:cNvPr id="12" name="Rectangle 11">
            <a:extLst>
              <a:ext uri="{FF2B5EF4-FFF2-40B4-BE49-F238E27FC236}">
                <a16:creationId xmlns:a16="http://schemas.microsoft.com/office/drawing/2014/main" id="{BC777221-C8F2-4804-B632-29B3CD2C8CA6}"/>
              </a:ext>
            </a:extLst>
          </p:cNvPr>
          <p:cNvSpPr/>
          <p:nvPr/>
        </p:nvSpPr>
        <p:spPr bwMode="auto">
          <a:xfrm>
            <a:off x="6562178" y="3858992"/>
            <a:ext cx="2551176" cy="2340130"/>
          </a:xfrm>
          <a:prstGeom prst="rect">
            <a:avLst/>
          </a:prstGeom>
          <a:solidFill>
            <a:srgbClr val="63CECA"/>
          </a:solidFill>
          <a:ln w="28575" cap="flat"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270" lvl="2" algn="ctr" fontAlgn="base">
              <a:spcBef>
                <a:spcPts val="800"/>
              </a:spcBef>
              <a:spcAft>
                <a:spcPts val="800"/>
              </a:spcAft>
              <a:buSzPct val="90000"/>
              <a:defRPr/>
            </a:pPr>
            <a:r>
              <a:rPr lang="en-US" sz="2400" b="1" dirty="0">
                <a:solidFill>
                  <a:schemeClr val="bg1"/>
                </a:solidFill>
                <a:latin typeface="+mj-lt"/>
              </a:rPr>
              <a:t>Diversification</a:t>
            </a:r>
          </a:p>
          <a:p>
            <a:pPr marL="1270" lvl="2" algn="ctr" fontAlgn="base">
              <a:spcBef>
                <a:spcPts val="800"/>
              </a:spcBef>
              <a:spcAft>
                <a:spcPts val="800"/>
              </a:spcAft>
              <a:buSzPct val="90000"/>
              <a:defRPr/>
            </a:pPr>
            <a:r>
              <a:rPr lang="en-US" sz="1400" b="1" i="1" dirty="0">
                <a:solidFill>
                  <a:schemeClr val="bg1"/>
                </a:solidFill>
                <a:latin typeface="+mj-lt"/>
              </a:rPr>
              <a:t>Investment in a high-quality diversified portfolio across sectors / cities</a:t>
            </a:r>
          </a:p>
        </p:txBody>
      </p:sp>
      <p:pic>
        <p:nvPicPr>
          <p:cNvPr id="13" name="Picture 3"/>
          <p:cNvPicPr/>
          <p:nvPr/>
        </p:nvPicPr>
        <p:blipFill>
          <a:blip r:embed="rId2"/>
          <a:stretch/>
        </p:blipFill>
        <p:spPr>
          <a:xfrm>
            <a:off x="0" y="27180"/>
            <a:ext cx="1029600" cy="803880"/>
          </a:xfrm>
          <a:prstGeom prst="rect">
            <a:avLst/>
          </a:prstGeom>
          <a:ln>
            <a:noFill/>
          </a:ln>
        </p:spPr>
      </p:pic>
    </p:spTree>
    <p:extLst>
      <p:ext uri="{BB962C8B-B14F-4D97-AF65-F5344CB8AC3E}">
        <p14:creationId xmlns:p14="http://schemas.microsoft.com/office/powerpoint/2010/main" val="762598615"/>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BGORIGWIDTH" val="331.2"/>
  <p:tag name="TBGORIGHEIGHT" val="29.08126"/>
  <p:tag name="TBGORIGTOP" val="127.098"/>
  <p:tag name="TBGORIGLEFT" val="365.0298"/>
</p:tagLst>
</file>

<file path=ppt/tags/tag10.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ags/tag11.xml><?xml version="1.0" encoding="utf-8"?>
<p:tagLst xmlns:a="http://schemas.openxmlformats.org/drawingml/2006/main" xmlns:r="http://schemas.openxmlformats.org/officeDocument/2006/relationships" xmlns:p="http://schemas.openxmlformats.org/presentationml/2006/main">
  <p:tag name="TBGORIGWIDTH" val="128.9999"/>
  <p:tag name="TBGORIGHEIGHT" val="121.2362"/>
  <p:tag name="TBGORIGTOP" val="93.71645"/>
  <p:tag name="TBGORIGLEFT" val="23"/>
</p:tagLst>
</file>

<file path=ppt/tags/tag12.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ags/tag13.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ags/tag14.xml><?xml version="1.0" encoding="utf-8"?>
<p:tagLst xmlns:a="http://schemas.openxmlformats.org/drawingml/2006/main" xmlns:r="http://schemas.openxmlformats.org/officeDocument/2006/relationships" xmlns:p="http://schemas.openxmlformats.org/presentationml/2006/main">
  <p:tag name="TBGORIGWIDTH" val="128.9999"/>
  <p:tag name="TBGORIGHEIGHT" val="121.2362"/>
  <p:tag name="TBGORIGTOP" val="93.71645"/>
  <p:tag name="TBGORIGLEFT" val="23"/>
</p:tagLst>
</file>

<file path=ppt/tags/tag15.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ags/tag16.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ags/tag17.xml><?xml version="1.0" encoding="utf-8"?>
<p:tagLst xmlns:a="http://schemas.openxmlformats.org/drawingml/2006/main" xmlns:r="http://schemas.openxmlformats.org/officeDocument/2006/relationships" xmlns:p="http://schemas.openxmlformats.org/presentationml/2006/main">
  <p:tag name="TBGORIGWIDTH" val="128.9999"/>
  <p:tag name="TBGORIGHEIGHT" val="121.2362"/>
  <p:tag name="TBGORIGTOP" val="93.71645"/>
  <p:tag name="TBGORIGLEFT" val="23"/>
</p:tagLst>
</file>

<file path=ppt/tags/tag18.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ags/tag19.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ags/tag2.xml><?xml version="1.0" encoding="utf-8"?>
<p:tagLst xmlns:a="http://schemas.openxmlformats.org/drawingml/2006/main" xmlns:r="http://schemas.openxmlformats.org/officeDocument/2006/relationships" xmlns:p="http://schemas.openxmlformats.org/presentationml/2006/main">
  <p:tag name="TBGORIGWIDTH" val="331.2"/>
  <p:tag name="TBGORIGHEIGHT" val="29.08126"/>
  <p:tag name="TBGORIGTOP" val="127.098"/>
  <p:tag name="TBGORIGLEFT" val="365.0298"/>
</p:tagLst>
</file>

<file path=ppt/tags/tag20.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ags/tag21.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ags/tag22.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ags/tag23.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ags/tag24.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ags/tag25.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ags/tag26.xml><?xml version="1.0" encoding="utf-8"?>
<p:tagLst xmlns:a="http://schemas.openxmlformats.org/drawingml/2006/main" xmlns:r="http://schemas.openxmlformats.org/officeDocument/2006/relationships" xmlns:p="http://schemas.openxmlformats.org/presentationml/2006/main">
  <p:tag name="TBGORIGWIDTH" val="128.9999"/>
  <p:tag name="TBGORIGHEIGHT" val="121.2362"/>
  <p:tag name="TBGORIGTOP" val="93.71645"/>
  <p:tag name="TBGORIGLEFT" val="23"/>
</p:tagLst>
</file>

<file path=ppt/tags/tag27.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ags/tag28.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ags/tag29.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ags/tag3.xml><?xml version="1.0" encoding="utf-8"?>
<p:tagLst xmlns:a="http://schemas.openxmlformats.org/drawingml/2006/main" xmlns:r="http://schemas.openxmlformats.org/officeDocument/2006/relationships" xmlns:p="http://schemas.openxmlformats.org/presentationml/2006/main">
  <p:tag name="TBGORIGWIDTH" val="128.9999"/>
  <p:tag name="TBGORIGHEIGHT" val="121.2362"/>
  <p:tag name="TBGORIGTOP" val="93.71645"/>
  <p:tag name="TBGORIGLEFT" val="23"/>
</p:tagLst>
</file>

<file path=ppt/tags/tag30.xml><?xml version="1.0" encoding="utf-8"?>
<p:tagLst xmlns:a="http://schemas.openxmlformats.org/drawingml/2006/main" xmlns:r="http://schemas.openxmlformats.org/officeDocument/2006/relationships" xmlns:p="http://schemas.openxmlformats.org/presentationml/2006/main">
  <p:tag name="TBGORIGWIDTH" val="128.9999"/>
  <p:tag name="TBGORIGHEIGHT" val="121.2362"/>
  <p:tag name="TBGORIGTOP" val="93.71645"/>
  <p:tag name="TBGORIGLEFT" val="23"/>
</p:tagLst>
</file>

<file path=ppt/tags/tag31.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ags/tag32.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ags/tag33.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ags/tag34.xml><?xml version="1.0" encoding="utf-8"?>
<p:tagLst xmlns:a="http://schemas.openxmlformats.org/drawingml/2006/main" xmlns:r="http://schemas.openxmlformats.org/officeDocument/2006/relationships" xmlns:p="http://schemas.openxmlformats.org/presentationml/2006/main">
  <p:tag name="TBGORIGWIDTH" val="128.9999"/>
  <p:tag name="TBGORIGHEIGHT" val="121.2362"/>
  <p:tag name="TBGORIGTOP" val="93.71645"/>
  <p:tag name="TBGORIGLEFT" val="23"/>
</p:tagLst>
</file>

<file path=ppt/tags/tag35.xml><?xml version="1.0" encoding="utf-8"?>
<p:tagLst xmlns:a="http://schemas.openxmlformats.org/drawingml/2006/main" xmlns:r="http://schemas.openxmlformats.org/officeDocument/2006/relationships" xmlns:p="http://schemas.openxmlformats.org/presentationml/2006/main">
  <p:tag name="TBGORIGWIDTH" val="128.9999"/>
  <p:tag name="TBGORIGHEIGHT" val="121.2362"/>
  <p:tag name="TBGORIGTOP" val="93.71645"/>
  <p:tag name="TBGORIGLEFT" val="23"/>
</p:tagLst>
</file>

<file path=ppt/tags/tag36.xml><?xml version="1.0" encoding="utf-8"?>
<p:tagLst xmlns:a="http://schemas.openxmlformats.org/drawingml/2006/main" xmlns:r="http://schemas.openxmlformats.org/officeDocument/2006/relationships" xmlns:p="http://schemas.openxmlformats.org/presentationml/2006/main">
  <p:tag name="TBGORIGWIDTH" val="128.9999"/>
  <p:tag name="TBGORIGHEIGHT" val="121.2362"/>
  <p:tag name="TBGORIGTOP" val="93.71645"/>
  <p:tag name="TBGORIGLEFT" val="23"/>
</p:tagLst>
</file>

<file path=ppt/tags/tag4.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ags/tag5.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ags/tag6.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ags/tag7.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ags/tag8.xml><?xml version="1.0" encoding="utf-8"?>
<p:tagLst xmlns:a="http://schemas.openxmlformats.org/drawingml/2006/main" xmlns:r="http://schemas.openxmlformats.org/officeDocument/2006/relationships" xmlns:p="http://schemas.openxmlformats.org/presentationml/2006/main">
  <p:tag name="TBGORIGWIDTH" val="128.9999"/>
  <p:tag name="TBGORIGHEIGHT" val="121.2362"/>
  <p:tag name="TBGORIGTOP" val="93.71645"/>
  <p:tag name="TBGORIGLEFT" val="23"/>
</p:tagLst>
</file>

<file path=ppt/tags/tag9.xml><?xml version="1.0" encoding="utf-8"?>
<p:tagLst xmlns:a="http://schemas.openxmlformats.org/drawingml/2006/main" xmlns:r="http://schemas.openxmlformats.org/officeDocument/2006/relationships" xmlns:p="http://schemas.openxmlformats.org/presentationml/2006/main">
  <p:tag name="TBGORIGWIDTH" val="542"/>
  <p:tag name="TBGORIGHEIGHT" val="121.2362"/>
  <p:tag name="TBGORIGTOP" val="93.71645"/>
  <p:tag name="TBGORIGLEFT" val="157"/>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A7A7A7"/>
      </a:dk2>
      <a:lt2>
        <a:srgbClr val="535353"/>
      </a:lt2>
      <a:accent1>
        <a:srgbClr val="00CC99"/>
      </a:accent1>
      <a:accent2>
        <a:srgbClr val="3333CC"/>
      </a:accent2>
      <a:accent3>
        <a:srgbClr val="9BBB59"/>
      </a:accent3>
      <a:accent4>
        <a:srgbClr val="8064A2"/>
      </a:accent4>
      <a:accent5>
        <a:srgbClr val="4BACC6"/>
      </a:accent5>
      <a:accent6>
        <a:srgbClr val="F79646"/>
      </a:accent6>
      <a:hlink>
        <a:srgbClr val="0000FF"/>
      </a:hlink>
      <a:folHlink>
        <a:srgbClr val="FF00FF"/>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3.xml.rels>&#65279;<?xml version="1.0" encoding="utf-8"?><Relationships xmlns="http://schemas.openxmlformats.org/package/2006/relationships"><Relationship Type="http://schemas.openxmlformats.org/officeDocument/2006/relationships/customXmlProps" Target="/customXML/itemProps2.xml" Id="R800b391f" /></Relationships>
</file>

<file path=customXML/item2.xml>
</file>

<file path=customXML/item3.xml><?xml version="1.0" encoding="utf-8"?>
<Klassify>
  <SNO>2</SNO>
  <KDate>2020-12-21 14:15:26</KDate>
  <Classification>SEBI-INTERNAL</Classification>
  <HostName>MUM0111192</HostName>
  <Domain_User>SEBINT/1192</Domain_User>
  <IPAdd>10.88.98.242</IPAdd>
  <FilePath>C:\Users\1192\AppData\Roaming\Klassify\33213\PPT-10 REITs_InvITs Presentaion.pptx</FilePath>
  <KID>E4B97AF59085637269649180931804</KID>
</Klassify>
</file>

<file path=customXML/itemProps2.xml><?xml version="1.0" encoding="utf-8"?>
<ds:datastoreItem xmlns:ds="http://schemas.openxmlformats.org/officeDocument/2006/customXml" ds:itemID="{D7543C77-5EBC-46F2-AC21-5D702358D3EF}">
  <ds:schemaRefs/>
</ds:datastoreItem>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Klassify>
  <SNO>1</SNO>
  <KDate>2020-06-05 14:41:58</KDate>
  <Classification>SEBI-INTERNAL</Classification>
  <HostName>MUM0111392A</HostName>
  <Domain_User>SEBINT/1392</Domain_User>
  <IPAdd>10.88.98.23</IPAdd>
  <FilePath>C:\Users\1392\Downloads\PPT for webinar May 30 2020 (1).pptx</FilePath>
  <KID>E4B97AF59085637269649180931804</KID>
  <UniqueName/>
  <Suggested/>
  <Justification/>
</Klassify>
</file>

<file path=customXml/itemProps1.xml><?xml version="1.0" encoding="utf-8"?>
<ds:datastoreItem xmlns:ds="http://schemas.openxmlformats.org/officeDocument/2006/customXml" ds:itemID="{14C044F2-5146-49E2-A5CC-AE0B4F587A77}">
  <ds:schemaRefs/>
</ds:datastoreItem>
</file>

<file path=docProps/app.xml><?xml version="1.0" encoding="utf-8"?>
<Properties xmlns="http://schemas.openxmlformats.org/officeDocument/2006/extended-properties" xmlns:vt="http://schemas.openxmlformats.org/officeDocument/2006/docPropsVTypes">
  <Template/>
  <TotalTime>6250</TotalTime>
  <Words>1826</Words>
  <Application>Microsoft Office PowerPoint</Application>
  <PresentationFormat>A4 Paper (210x297 mm)</PresentationFormat>
  <Paragraphs>427</Paragraphs>
  <Slides>24</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24</vt:i4>
      </vt:variant>
    </vt:vector>
  </HeadingPairs>
  <TitlesOfParts>
    <vt:vector size="34" baseType="lpstr">
      <vt:lpstr>Arial</vt:lpstr>
      <vt:lpstr>Arial (Body)</vt:lpstr>
      <vt:lpstr>Calibri</vt:lpstr>
      <vt:lpstr>DejaVu Sans</vt:lpstr>
      <vt:lpstr>Symbol</vt:lpstr>
      <vt:lpstr>Wingdings</vt:lpstr>
      <vt:lpstr>Wingdings 3</vt:lpstr>
      <vt:lpstr>Office Theme</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DELL</dc:creator>
  <dc:description/>
  <cp:lastModifiedBy>RASHMI SHARMA</cp:lastModifiedBy>
  <cp:revision>193</cp:revision>
  <cp:lastPrinted>2020-11-09T11:39:03Z</cp:lastPrinted>
  <dcterms:modified xsi:type="dcterms:W3CDTF">2020-12-17T05:23:36Z</dcterms:modified>
  <dc:language>en-IN</dc:language>
</cp:coreProperties>
</file>

<file path=docProps/custom.xml><?xml version="1.0" encoding="utf-8"?>
<op:Properties xmlns:vt="http://schemas.openxmlformats.org/officeDocument/2006/docPropsVTypes" xmlns:op="http://schemas.openxmlformats.org/officeDocument/2006/custom-properties">
  <op:property fmtid="{D5CDD505-2E9C-101B-9397-08002B2CF9AE}" pid="2" name="AppVersion">
    <vt:lpwstr>16.0000</vt:lpwstr>
  </op:property>
  <op:property fmtid="{D5CDD505-2E9C-101B-9397-08002B2CF9AE}" pid="3" name="HiddenSlides">
    <vt:i4>0</vt:i4>
  </op:property>
  <op:property fmtid="{D5CDD505-2E9C-101B-9397-08002B2CF9AE}" pid="4" name="HyperlinksChanged">
    <vt:bool>false</vt:bool>
  </op:property>
  <op:property fmtid="{D5CDD505-2E9C-101B-9397-08002B2CF9AE}" pid="5" name="LinksUpToDate">
    <vt:bool>false</vt:bool>
  </op:property>
  <op:property fmtid="{D5CDD505-2E9C-101B-9397-08002B2CF9AE}" pid="6" name="MMClips">
    <vt:i4>0</vt:i4>
  </op:property>
  <op:property fmtid="{D5CDD505-2E9C-101B-9397-08002B2CF9AE}" pid="7" name="Notes">
    <vt:i4>0</vt:i4>
  </op:property>
  <op:property fmtid="{D5CDD505-2E9C-101B-9397-08002B2CF9AE}" pid="8" name="PresentationFormat">
    <vt:lpwstr>A4 Paper (210x297 mm)</vt:lpwstr>
  </op:property>
  <op:property fmtid="{D5CDD505-2E9C-101B-9397-08002B2CF9AE}" pid="9" name="ScaleCrop">
    <vt:bool>false</vt:bool>
  </op:property>
  <op:property fmtid="{D5CDD505-2E9C-101B-9397-08002B2CF9AE}" pid="10" name="ShareDoc">
    <vt:bool>false</vt:bool>
  </op:property>
  <op:property fmtid="{D5CDD505-2E9C-101B-9397-08002B2CF9AE}" pid="11" name="Slides">
    <vt:i4>18</vt:i4>
  </op:property>
  <op:property fmtid="{D5CDD505-2E9C-101B-9397-08002B2CF9AE}" pid="12" name="Rules">
    <vt:lpwstr/>
  </op:property>
  <op:property fmtid="{D5CDD505-2E9C-101B-9397-08002B2CF9AE}" pid="13" name="Classification">
    <vt:lpwstr>SEBI-INTERNAL</vt:lpwstr>
  </op:property>
  <op:property fmtid="{D5CDD505-2E9C-101B-9397-08002B2CF9AE}" pid="14" name="KID">
    <vt:lpwstr>E4B97AF59085637269649180931804</vt:lpwstr>
  </op:property>
</op:Properties>
</file>